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95"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3"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57" r:id="rId42"/>
    <p:sldId id="297" r:id="rId43"/>
    <p:sldId id="298"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20" r:id="rId64"/>
    <p:sldId id="321" r:id="rId65"/>
    <p:sldId id="323" r:id="rId66"/>
    <p:sldId id="322" r:id="rId6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84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AD2566A1-ACA4-45DF-884A-0F7862307BEE}" type="datetimeFigureOut">
              <a:rPr lang="nl-NL" smtClean="0"/>
              <a:t>5-10-2011</a:t>
            </a:fld>
            <a:endParaRPr lang="nl-NL"/>
          </a:p>
        </p:txBody>
      </p:sp>
      <p:sp>
        <p:nvSpPr>
          <p:cNvPr id="19" name="Footer Placeholder 18"/>
          <p:cNvSpPr>
            <a:spLocks noGrp="1"/>
          </p:cNvSpPr>
          <p:nvPr>
            <p:ph type="ftr" sz="quarter" idx="11"/>
          </p:nvPr>
        </p:nvSpPr>
        <p:spPr/>
        <p:txBody>
          <a:bodyPr/>
          <a:lstStyle/>
          <a:p>
            <a:endParaRPr lang="nl-NL"/>
          </a:p>
        </p:txBody>
      </p:sp>
      <p:sp>
        <p:nvSpPr>
          <p:cNvPr id="27" name="Slide Number Placeholder 2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5-10-2011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5-10-2011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AD2566A1-ACA4-45DF-884A-0F7862307BEE}" type="datetimeFigureOut">
              <a:rPr lang="nl-NL" smtClean="0"/>
              <a:t>5-10-2011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AD2566A1-ACA4-45DF-884A-0F7862307BEE}" type="datetimeFigureOut">
              <a:rPr lang="nl-NL" smtClean="0"/>
              <a:t>5-10-2011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AD2566A1-ACA4-45DF-884A-0F7862307BEE}" type="datetimeFigureOut">
              <a:rPr lang="nl-NL" smtClean="0"/>
              <a:t>5-10-2011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AD2566A1-ACA4-45DF-884A-0F7862307BEE}" type="datetimeFigureOut">
              <a:rPr lang="nl-NL" smtClean="0"/>
              <a:t>5-10-2011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AD2566A1-ACA4-45DF-884A-0F7862307BEE}" type="datetimeFigureOut">
              <a:rPr lang="nl-NL" smtClean="0"/>
              <a:t>5-10-2011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566A1-ACA4-45DF-884A-0F7862307BEE}" type="datetimeFigureOut">
              <a:rPr lang="nl-NL" smtClean="0"/>
              <a:t>5-10-2011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AD2566A1-ACA4-45DF-884A-0F7862307BEE}" type="datetimeFigureOut">
              <a:rPr lang="nl-NL" smtClean="0"/>
              <a:t>5-10-2011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4F949D6-4003-40B3-8871-CC7133D7F478}"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AD2566A1-ACA4-45DF-884A-0F7862307BEE}" type="datetimeFigureOut">
              <a:rPr lang="nl-NL" smtClean="0"/>
              <a:t>5-10-2011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a:xfrm>
            <a:off x="8077200" y="6356350"/>
            <a:ext cx="609600" cy="365125"/>
          </a:xfrm>
        </p:spPr>
        <p:txBody>
          <a:bodyPr/>
          <a:lstStyle/>
          <a:p>
            <a:fld id="{B4F949D6-4003-40B3-8871-CC7133D7F478}" type="slidenum">
              <a:rPr lang="nl-NL" smtClean="0"/>
              <a:t>‹nr.›</a:t>
            </a:fld>
            <a:endParaRPr lang="nl-N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smtClean="0"/>
              <a:t>Klik op het pictogram als u een afbeelding wilt toevoegen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2566A1-ACA4-45DF-884A-0F7862307BEE}" type="datetimeFigureOut">
              <a:rPr lang="nl-NL" smtClean="0"/>
              <a:t>5-10-2011</a:t>
            </a:fld>
            <a:endParaRPr lang="nl-N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4F949D6-4003-40B3-8871-CC7133D7F478}" type="slidenum">
              <a:rPr lang="nl-NL" smtClean="0"/>
              <a:t>‹nr.›</a:t>
            </a:fld>
            <a:endParaRPr lang="nl-N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xead.nl/resize/500-500/upload/8f3e7bc1ef4ece341fff740ddb8bb1a3sabba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573016"/>
            <a:ext cx="419100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1525960" y="2636912"/>
            <a:ext cx="4824536" cy="830997"/>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a:t>
            </a:r>
            <a:r>
              <a:rPr lang="nl-NL" sz="4800" dirty="0" smtClean="0">
                <a:solidFill>
                  <a:srgbClr val="FFFF00"/>
                </a:solidFill>
                <a:latin typeface="Arial" pitchFamily="34" charset="0"/>
                <a:cs typeface="Arial" pitchFamily="34" charset="0"/>
              </a:rPr>
              <a:t>Sabbat</a:t>
            </a:r>
            <a:endParaRPr lang="nl-NL" sz="48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013406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3046988"/>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6:6-8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Derhalve </a:t>
            </a:r>
            <a:r>
              <a:rPr lang="nl-NL" sz="2400" dirty="0">
                <a:solidFill>
                  <a:srgbClr val="FFFF00"/>
                </a:solidFill>
              </a:rPr>
              <a:t>zeg tot de kinderen </a:t>
            </a:r>
            <a:r>
              <a:rPr lang="nl-NL" sz="2400" dirty="0" err="1">
                <a:solidFill>
                  <a:srgbClr val="FFFF00"/>
                </a:solidFill>
              </a:rPr>
              <a:t>Israels</a:t>
            </a:r>
            <a:r>
              <a:rPr lang="nl-NL" sz="2400" dirty="0">
                <a:solidFill>
                  <a:srgbClr val="FFFF00"/>
                </a:solidFill>
              </a:rPr>
              <a:t>: Ik ben de HEERE ! en Ik zal </a:t>
            </a:r>
            <a:r>
              <a:rPr lang="nl-NL" sz="2400" dirty="0" err="1">
                <a:solidFill>
                  <a:srgbClr val="FFFF00"/>
                </a:solidFill>
              </a:rPr>
              <a:t>ulieden</a:t>
            </a:r>
            <a:r>
              <a:rPr lang="nl-NL" sz="2400" dirty="0">
                <a:solidFill>
                  <a:srgbClr val="FFFF00"/>
                </a:solidFill>
              </a:rPr>
              <a:t> uitleiden van onder de lasten der Egyptenaren, en Ik zal u redden uit hun dienstbaarheid, en zal u verlossen door een </a:t>
            </a:r>
            <a:r>
              <a:rPr lang="nl-NL" sz="2400" dirty="0" err="1">
                <a:solidFill>
                  <a:srgbClr val="FFFF00"/>
                </a:solidFill>
              </a:rPr>
              <a:t>uitgestrekten</a:t>
            </a:r>
            <a:r>
              <a:rPr lang="nl-NL" sz="2400" dirty="0">
                <a:solidFill>
                  <a:srgbClr val="FFFF00"/>
                </a:solidFill>
              </a:rPr>
              <a:t> arm, en door grote </a:t>
            </a:r>
            <a:r>
              <a:rPr lang="nl-NL" sz="2400" dirty="0" err="1">
                <a:solidFill>
                  <a:srgbClr val="FFFF00"/>
                </a:solidFill>
              </a:rPr>
              <a:t>gerichten</a:t>
            </a:r>
            <a:r>
              <a:rPr lang="nl-NL" sz="2400" dirty="0">
                <a:solidFill>
                  <a:srgbClr val="FFFF00"/>
                </a:solidFill>
              </a:rPr>
              <a:t>; </a:t>
            </a:r>
            <a:r>
              <a:rPr lang="nl-NL" sz="2400" dirty="0" smtClean="0">
                <a:solidFill>
                  <a:srgbClr val="FFFF00"/>
                </a:solidFill>
              </a:rPr>
              <a:t>En </a:t>
            </a:r>
            <a:r>
              <a:rPr lang="nl-NL" sz="2400" dirty="0">
                <a:solidFill>
                  <a:srgbClr val="FFFF00"/>
                </a:solidFill>
              </a:rPr>
              <a:t>Ik zal </a:t>
            </a:r>
            <a:r>
              <a:rPr lang="nl-NL" sz="2400" dirty="0" err="1">
                <a:solidFill>
                  <a:srgbClr val="FFFF00"/>
                </a:solidFill>
              </a:rPr>
              <a:t>ulieden</a:t>
            </a:r>
            <a:r>
              <a:rPr lang="nl-NL" sz="2400" dirty="0">
                <a:solidFill>
                  <a:srgbClr val="FFFF00"/>
                </a:solidFill>
              </a:rPr>
              <a:t> tot Mijn volk aannemen, en Ik zal u tot een God zijn; </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549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2677656"/>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6:6-8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en </a:t>
            </a:r>
            <a:r>
              <a:rPr lang="nl-NL" sz="2400" dirty="0">
                <a:solidFill>
                  <a:srgbClr val="FFFF00"/>
                </a:solidFill>
              </a:rPr>
              <a:t>gijlieden zult bekennen, dat Ik de HEERE uw God ben, Die u </a:t>
            </a:r>
            <a:r>
              <a:rPr lang="nl-NL" sz="2400" dirty="0" err="1">
                <a:solidFill>
                  <a:srgbClr val="FFFF00"/>
                </a:solidFill>
              </a:rPr>
              <a:t>uitleide</a:t>
            </a:r>
            <a:r>
              <a:rPr lang="nl-NL" sz="2400" dirty="0">
                <a:solidFill>
                  <a:srgbClr val="FFFF00"/>
                </a:solidFill>
              </a:rPr>
              <a:t> van onder de lasten der Egyptenaren. </a:t>
            </a:r>
            <a:r>
              <a:rPr lang="nl-NL" sz="2400" dirty="0" smtClean="0">
                <a:solidFill>
                  <a:srgbClr val="FFFF00"/>
                </a:solidFill>
              </a:rPr>
              <a:t>En </a:t>
            </a:r>
            <a:r>
              <a:rPr lang="nl-NL" sz="2400" dirty="0">
                <a:solidFill>
                  <a:srgbClr val="FFFF00"/>
                </a:solidFill>
              </a:rPr>
              <a:t>Ik zal </a:t>
            </a:r>
            <a:r>
              <a:rPr lang="nl-NL" sz="2400" dirty="0" err="1">
                <a:solidFill>
                  <a:srgbClr val="FFFF00"/>
                </a:solidFill>
              </a:rPr>
              <a:t>ulieden</a:t>
            </a:r>
            <a:r>
              <a:rPr lang="nl-NL" sz="2400" dirty="0">
                <a:solidFill>
                  <a:srgbClr val="FFFF00"/>
                </a:solidFill>
              </a:rPr>
              <a:t> brengen in dat land, waarover Ik Mijn hand opgeheven heb, dat Ik het aan Abraham, </a:t>
            </a:r>
            <a:r>
              <a:rPr lang="nl-NL" sz="2400" dirty="0" err="1">
                <a:solidFill>
                  <a:srgbClr val="FFFF00"/>
                </a:solidFill>
              </a:rPr>
              <a:t>Izak</a:t>
            </a:r>
            <a:r>
              <a:rPr lang="nl-NL" sz="2400" dirty="0">
                <a:solidFill>
                  <a:srgbClr val="FFFF00"/>
                </a:solidFill>
              </a:rPr>
              <a:t>, en Jakob geven zou; en Ik zal het </a:t>
            </a:r>
            <a:r>
              <a:rPr lang="nl-NL" sz="2400" dirty="0" err="1">
                <a:solidFill>
                  <a:srgbClr val="FFFF00"/>
                </a:solidFill>
              </a:rPr>
              <a:t>ulieden</a:t>
            </a:r>
            <a:r>
              <a:rPr lang="nl-NL" sz="2400" dirty="0">
                <a:solidFill>
                  <a:srgbClr val="FFFF00"/>
                </a:solidFill>
              </a:rPr>
              <a:t> geven tot een erfdeel, Ik, de HEERE </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8231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Geen (dienst)werk.</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Hoe weldadig moeten die woorden in de oren van Israël hebben geklonken!</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2994" y="5152252"/>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Die woorden hielden de herinnering aan Egypte levend. En ze wezen op die machtige verlossing door de hand des HEEREN.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8880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5698" y="3284984"/>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23 spreekt zodoende over VERLOSSING.</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En dat begint al met de sabbat.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246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2.	Cycli van zevens</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216923"/>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Naast de wekelijkse sabbat, zeven ‘sabbatten’</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zevende dag</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899592" y="370067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Zeven weken, ‘</a:t>
            </a:r>
            <a:r>
              <a:rPr lang="nl-NL" sz="2400" dirty="0" err="1" smtClean="0">
                <a:solidFill>
                  <a:srgbClr val="FFFF00"/>
                </a:solidFill>
                <a:latin typeface="Arial" pitchFamily="34" charset="0"/>
                <a:cs typeface="Arial" pitchFamily="34" charset="0"/>
              </a:rPr>
              <a:t>shevoeoot</a:t>
            </a:r>
            <a:r>
              <a:rPr lang="nl-NL" sz="2400" dirty="0" smtClean="0">
                <a:solidFill>
                  <a:srgbClr val="FFFF00"/>
                </a:solidFill>
                <a:latin typeface="Arial" pitchFamily="34" charset="0"/>
                <a:cs typeface="Arial" pitchFamily="34" charset="0"/>
              </a:rPr>
              <a:t>’</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4191675"/>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zevende maand</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46533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Het zevende jaar (Leviticus 25)</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899592" y="5115005"/>
            <a:ext cx="8064896"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Zeven maal zeven jaar, en daarna het jubeljaar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(Leviticus 25)</a:t>
            </a:r>
            <a:endParaRPr lang="nl-NL" sz="2400" dirty="0">
              <a:solidFill>
                <a:srgbClr val="FFFF00"/>
              </a:solidFill>
              <a:latin typeface="Arial" pitchFamily="34" charset="0"/>
              <a:cs typeface="Arial" pitchFamily="34" charset="0"/>
            </a:endParaRPr>
          </a:p>
        </p:txBody>
      </p:sp>
      <p:sp>
        <p:nvSpPr>
          <p:cNvPr id="12" name="Tekstvak 11"/>
          <p:cNvSpPr txBox="1"/>
          <p:nvPr/>
        </p:nvSpPr>
        <p:spPr>
          <a:xfrm>
            <a:off x="892696" y="5946002"/>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Zeventig weken (Daniël 9)</a:t>
            </a:r>
            <a:endParaRPr lang="nl-NL" sz="2400" dirty="0">
              <a:solidFill>
                <a:srgbClr val="FFFF00"/>
              </a:solidFill>
              <a:latin typeface="Arial" pitchFamily="34" charset="0"/>
              <a:cs typeface="Arial" pitchFamily="34" charset="0"/>
            </a:endParaRPr>
          </a:p>
        </p:txBody>
      </p:sp>
      <p:pic>
        <p:nvPicPr>
          <p:cNvPr id="14"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518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341632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Johannes 5:16-18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En </a:t>
            </a:r>
            <a:r>
              <a:rPr lang="nl-NL" sz="2400" dirty="0">
                <a:solidFill>
                  <a:srgbClr val="FFFF00"/>
                </a:solidFill>
              </a:rPr>
              <a:t>daarom vervolgden de Joden Jezus, en zochten Hem te doden, omdat Hij deze dingen op den sabbat deed. </a:t>
            </a:r>
            <a:r>
              <a:rPr lang="nl-NL" sz="2400" dirty="0" smtClean="0">
                <a:solidFill>
                  <a:srgbClr val="FFFF00"/>
                </a:solidFill>
              </a:rPr>
              <a:t>En </a:t>
            </a:r>
            <a:r>
              <a:rPr lang="nl-NL" sz="2400" dirty="0">
                <a:solidFill>
                  <a:srgbClr val="FFFF00"/>
                </a:solidFill>
              </a:rPr>
              <a:t>Jezus antwoordde hun: Mijn Vader werkt tot nu toe, en Ik werk </a:t>
            </a:r>
            <a:r>
              <a:rPr lang="nl-NL" sz="2400" i="1" dirty="0">
                <a:solidFill>
                  <a:srgbClr val="FFFF00"/>
                </a:solidFill>
              </a:rPr>
              <a:t>ook</a:t>
            </a:r>
            <a:r>
              <a:rPr lang="nl-NL" sz="2400" dirty="0">
                <a:solidFill>
                  <a:srgbClr val="FFFF00"/>
                </a:solidFill>
              </a:rPr>
              <a:t>. </a:t>
            </a:r>
            <a:r>
              <a:rPr lang="nl-NL" sz="2400" dirty="0" smtClean="0">
                <a:solidFill>
                  <a:srgbClr val="FFFF00"/>
                </a:solidFill>
              </a:rPr>
              <a:t>Daarom </a:t>
            </a:r>
            <a:r>
              <a:rPr lang="nl-NL" sz="2400" dirty="0">
                <a:solidFill>
                  <a:srgbClr val="FFFF00"/>
                </a:solidFill>
              </a:rPr>
              <a:t>zochten dan de Joden te meer Hem te doden, omdat Hij niet alleen den sabbat brak, maar ook </a:t>
            </a:r>
            <a:r>
              <a:rPr lang="nl-NL" sz="2400" dirty="0" err="1">
                <a:solidFill>
                  <a:srgbClr val="FFFF00"/>
                </a:solidFill>
              </a:rPr>
              <a:t>zeide</a:t>
            </a:r>
            <a:r>
              <a:rPr lang="nl-NL" sz="2400" dirty="0">
                <a:solidFill>
                  <a:srgbClr val="FFFF00"/>
                </a:solidFill>
              </a:rPr>
              <a:t>, dat God Zijn eigen Vader was, </a:t>
            </a:r>
            <a:r>
              <a:rPr lang="nl-NL" sz="2400" dirty="0" err="1">
                <a:solidFill>
                  <a:srgbClr val="FFFF00"/>
                </a:solidFill>
              </a:rPr>
              <a:t>Zichzelven</a:t>
            </a:r>
            <a:r>
              <a:rPr lang="nl-NL" sz="2400" dirty="0">
                <a:solidFill>
                  <a:srgbClr val="FFFF00"/>
                </a:solidFill>
              </a:rPr>
              <a:t> </a:t>
            </a:r>
            <a:r>
              <a:rPr lang="nl-NL" sz="2400" dirty="0" err="1">
                <a:solidFill>
                  <a:srgbClr val="FFFF00"/>
                </a:solidFill>
              </a:rPr>
              <a:t>Gode</a:t>
            </a:r>
            <a:r>
              <a:rPr lang="nl-NL" sz="2400" dirty="0">
                <a:solidFill>
                  <a:srgbClr val="FFFF00"/>
                </a:solidFill>
              </a:rPr>
              <a:t> </a:t>
            </a:r>
            <a:r>
              <a:rPr lang="nl-NL" sz="2400" dirty="0" err="1">
                <a:solidFill>
                  <a:srgbClr val="FFFF00"/>
                </a:solidFill>
              </a:rPr>
              <a:t>evengelijk</a:t>
            </a:r>
            <a:r>
              <a:rPr lang="nl-NL" sz="2400" dirty="0">
                <a:solidFill>
                  <a:srgbClr val="FFFF00"/>
                </a:solidFill>
              </a:rPr>
              <a:t> makende</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6"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97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230832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Mattheüs 12:1 - 8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Markus 2:23-28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Lukas 6:1-5</a:t>
            </a:r>
          </a:p>
          <a:p>
            <a:r>
              <a:rPr lang="nl-NL" sz="2400" dirty="0">
                <a:solidFill>
                  <a:srgbClr val="FFFF00"/>
                </a:solidFill>
                <a:latin typeface="Arial" pitchFamily="34" charset="0"/>
                <a:cs typeface="Arial" pitchFamily="34" charset="0"/>
              </a:rPr>
              <a:t/>
            </a:r>
            <a:br>
              <a:rPr lang="nl-NL" sz="2400" dirty="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Aren plukken en eten van het gezaaide op de sabbatdag.</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2326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72831"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“Want de Zoon des Mensen is een Heere ook van de sabbat.” (Mat. 12:8) </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1021858" y="3717032"/>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Vergelijk Leviticus 23:3</a:t>
            </a:r>
          </a:p>
          <a:p>
            <a:r>
              <a:rPr lang="nl-NL" sz="2400" dirty="0">
                <a:solidFill>
                  <a:srgbClr val="FFFF00"/>
                </a:solidFill>
                <a:latin typeface="Arial" pitchFamily="34" charset="0"/>
                <a:cs typeface="Arial" pitchFamily="34" charset="0"/>
              </a:rPr>
              <a:t>	</a:t>
            </a:r>
            <a:r>
              <a:rPr lang="nl-NL" sz="2400" dirty="0" smtClean="0">
                <a:solidFill>
                  <a:srgbClr val="FFFF00"/>
                </a:solidFill>
                <a:latin typeface="Arial" pitchFamily="34" charset="0"/>
                <a:cs typeface="Arial" pitchFamily="34" charset="0"/>
              </a:rPr>
              <a:t>“des HEEREN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1039150" y="483281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Expliciet stelt de Heere Jezus zich gelijk aan JHWH</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150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Er staan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wonderen beschreven van de Heere op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717032"/>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De bezetene, de man met de onreine geest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Markus 1:21-28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Lukas 4:33-37	</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96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Er staan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wonderen beschreven van de Heere op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717032"/>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2.  De schoonmoeder van Petrus</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Mattheüs 8:14, 15</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Markus 1:29-31</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Lukas 4:38,39</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4833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1938992"/>
          </a:xfrm>
          <a:prstGeom prst="rect">
            <a:avLst/>
          </a:prstGeom>
          <a:noFill/>
        </p:spPr>
        <p:txBody>
          <a:bodyPr wrap="square" rtlCol="0">
            <a:spAutoFit/>
          </a:bodyPr>
          <a:lstStyle/>
          <a:p>
            <a:r>
              <a:rPr lang="nl-NL" sz="2400" dirty="0" err="1" smtClean="0">
                <a:solidFill>
                  <a:srgbClr val="FFFF00"/>
                </a:solidFill>
                <a:latin typeface="Arial" pitchFamily="34" charset="0"/>
                <a:cs typeface="Arial" pitchFamily="34" charset="0"/>
              </a:rPr>
              <a:t>Kolossensen</a:t>
            </a:r>
            <a:r>
              <a:rPr lang="nl-NL" sz="2400" dirty="0" smtClean="0">
                <a:solidFill>
                  <a:srgbClr val="FFFF00"/>
                </a:solidFill>
                <a:latin typeface="Arial" pitchFamily="34" charset="0"/>
                <a:cs typeface="Arial" pitchFamily="34" charset="0"/>
              </a:rPr>
              <a:t> 2:16</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a:solidFill>
                  <a:srgbClr val="FFFF00"/>
                </a:solidFill>
                <a:latin typeface="Arial" pitchFamily="34" charset="0"/>
                <a:cs typeface="Arial" pitchFamily="34" charset="0"/>
              </a:rPr>
              <a:t>Dat u dan niemand </a:t>
            </a:r>
            <a:r>
              <a:rPr lang="nl-NL" sz="2400" dirty="0" err="1">
                <a:solidFill>
                  <a:srgbClr val="FFFF00"/>
                </a:solidFill>
                <a:latin typeface="Arial" pitchFamily="34" charset="0"/>
                <a:cs typeface="Arial" pitchFamily="34" charset="0"/>
              </a:rPr>
              <a:t>oordele</a:t>
            </a:r>
            <a:r>
              <a:rPr lang="nl-NL" sz="2400" dirty="0">
                <a:solidFill>
                  <a:srgbClr val="FFFF00"/>
                </a:solidFill>
                <a:latin typeface="Arial" pitchFamily="34" charset="0"/>
                <a:cs typeface="Arial" pitchFamily="34" charset="0"/>
              </a:rPr>
              <a:t> in spijs of in drank, of in het stuk des feest </a:t>
            </a:r>
            <a:r>
              <a:rPr lang="nl-NL" sz="2400" i="1" dirty="0">
                <a:solidFill>
                  <a:srgbClr val="FFFF00"/>
                </a:solidFill>
                <a:latin typeface="Arial" pitchFamily="34" charset="0"/>
                <a:cs typeface="Arial" pitchFamily="34" charset="0"/>
              </a:rPr>
              <a:t>dags</a:t>
            </a:r>
            <a:r>
              <a:rPr lang="nl-NL" sz="2400" dirty="0">
                <a:solidFill>
                  <a:srgbClr val="FFFF00"/>
                </a:solidFill>
                <a:latin typeface="Arial" pitchFamily="34" charset="0"/>
                <a:cs typeface="Arial" pitchFamily="34" charset="0"/>
              </a:rPr>
              <a:t>, of der nieuwe maan, of der sabbatten</a:t>
            </a:r>
            <a:r>
              <a:rPr lang="nl-NL" sz="2400" dirty="0" smtClean="0">
                <a:solidFill>
                  <a:srgbClr val="FFFF00"/>
                </a:solidFill>
                <a:latin typeface="Arial" pitchFamily="34" charset="0"/>
                <a:cs typeface="Arial" pitchFamily="34" charset="0"/>
              </a:rPr>
              <a:t>;</a:t>
            </a:r>
            <a:endParaRPr lang="nl-NL" sz="2400" dirty="0">
              <a:solidFill>
                <a:srgbClr val="FFFF00"/>
              </a:solidFill>
              <a:latin typeface="Arial" pitchFamily="34" charset="0"/>
              <a:cs typeface="Arial" pitchFamily="34" charset="0"/>
            </a:endParaRPr>
          </a:p>
        </p:txBody>
      </p:sp>
      <p:pic>
        <p:nvPicPr>
          <p:cNvPr id="3074"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90893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Er staan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wonderen beschreven van de Heere op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717032"/>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man met de </a:t>
            </a:r>
            <a:r>
              <a:rPr lang="nl-NL" sz="2400" dirty="0" err="1" smtClean="0">
                <a:solidFill>
                  <a:srgbClr val="FFFF00"/>
                </a:solidFill>
                <a:latin typeface="Arial" pitchFamily="34" charset="0"/>
                <a:cs typeface="Arial" pitchFamily="34" charset="0"/>
              </a:rPr>
              <a:t>dorre</a:t>
            </a:r>
            <a:r>
              <a:rPr lang="nl-NL" sz="2400" dirty="0" smtClean="0">
                <a:solidFill>
                  <a:srgbClr val="FFFF00"/>
                </a:solidFill>
                <a:latin typeface="Arial" pitchFamily="34" charset="0"/>
                <a:cs typeface="Arial" pitchFamily="34" charset="0"/>
              </a:rPr>
              <a:t> (verschrompelde) hand</a:t>
            </a:r>
          </a:p>
          <a:p>
            <a:r>
              <a:rPr lang="nl-NL" sz="2400" dirty="0">
                <a:solidFill>
                  <a:srgbClr val="FFFF00"/>
                </a:solidFill>
                <a:latin typeface="Arial" pitchFamily="34" charset="0"/>
                <a:cs typeface="Arial" pitchFamily="34" charset="0"/>
              </a:rPr>
              <a:t>	</a:t>
            </a:r>
            <a:r>
              <a:rPr lang="nl-NL" sz="2400" dirty="0" smtClean="0">
                <a:solidFill>
                  <a:srgbClr val="FFFF00"/>
                </a:solidFill>
                <a:latin typeface="Arial" pitchFamily="34" charset="0"/>
                <a:cs typeface="Arial" pitchFamily="34" charset="0"/>
              </a:rPr>
              <a:t>Mattheüs 12:9-14</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Markus 3:1-6</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Lukas 6:6-11	</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315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Er staan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wonderen beschreven van de Heere op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717032"/>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De vrouw die achttien jaren ziek was geweest</a:t>
            </a:r>
          </a:p>
          <a:p>
            <a:r>
              <a:rPr lang="nl-NL" sz="2400" dirty="0">
                <a:solidFill>
                  <a:srgbClr val="FFFF00"/>
                </a:solidFill>
                <a:latin typeface="Arial" pitchFamily="34" charset="0"/>
                <a:cs typeface="Arial" pitchFamily="34" charset="0"/>
              </a:rPr>
              <a:t>	</a:t>
            </a:r>
            <a:r>
              <a:rPr lang="nl-NL" sz="2400" dirty="0" smtClean="0">
                <a:solidFill>
                  <a:srgbClr val="FFFF00"/>
                </a:solidFill>
                <a:latin typeface="Arial" pitchFamily="34" charset="0"/>
                <a:cs typeface="Arial" pitchFamily="34" charset="0"/>
              </a:rPr>
              <a:t>Lukas 13:10-17	</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52505" y="4653136"/>
            <a:ext cx="7272808" cy="830997"/>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5</a:t>
            </a:r>
            <a:r>
              <a:rPr lang="nl-NL" sz="2400" dirty="0" smtClean="0">
                <a:solidFill>
                  <a:srgbClr val="FFFF00"/>
                </a:solidFill>
                <a:latin typeface="Arial" pitchFamily="34" charset="0"/>
                <a:cs typeface="Arial" pitchFamily="34" charset="0"/>
              </a:rPr>
              <a:t>. De waterzuchtige man</a:t>
            </a:r>
          </a:p>
          <a:p>
            <a:r>
              <a:rPr lang="nl-NL" sz="2400" dirty="0">
                <a:solidFill>
                  <a:srgbClr val="FFFF00"/>
                </a:solidFill>
                <a:latin typeface="Arial" pitchFamily="34" charset="0"/>
                <a:cs typeface="Arial" pitchFamily="34" charset="0"/>
              </a:rPr>
              <a:t>	</a:t>
            </a:r>
            <a:r>
              <a:rPr lang="nl-NL" sz="2400" dirty="0" smtClean="0">
                <a:solidFill>
                  <a:srgbClr val="FFFF00"/>
                </a:solidFill>
                <a:latin typeface="Arial" pitchFamily="34" charset="0"/>
                <a:cs typeface="Arial" pitchFamily="34" charset="0"/>
              </a:rPr>
              <a:t>Lukas 14:1-6	</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55238" y="566124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De verlamde man te </a:t>
            </a:r>
            <a:r>
              <a:rPr lang="nl-NL" sz="2400" dirty="0" err="1" smtClean="0">
                <a:solidFill>
                  <a:srgbClr val="FFFF00"/>
                </a:solidFill>
                <a:latin typeface="Arial" pitchFamily="34" charset="0"/>
                <a:cs typeface="Arial" pitchFamily="34" charset="0"/>
              </a:rPr>
              <a:t>Bethesda</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Johannes 5:1-14	</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41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0136" y="270891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Er staan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wonderen beschreven van de Heere op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3717032"/>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7. De blindgeborene</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Johannes 9:1-41</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954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17278" y="3890665"/>
            <a:ext cx="7925272"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Mattheüs 12:14</a:t>
            </a:r>
          </a:p>
          <a:p>
            <a:r>
              <a:rPr lang="nl-NL" sz="2400" dirty="0" smtClean="0">
                <a:solidFill>
                  <a:srgbClr val="FFFF00"/>
                </a:solidFill>
                <a:latin typeface="Arial" pitchFamily="34" charset="0"/>
                <a:cs typeface="Arial" pitchFamily="34" charset="0"/>
              </a:rPr>
              <a:t>  “Zij hielden tezamen raad hoe zij Hem doden mochten.”</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943020" y="4869160"/>
            <a:ext cx="7925272"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Markus 3:6 </a:t>
            </a:r>
            <a:br>
              <a:rPr lang="nl-NL" sz="2400" dirty="0" smtClean="0">
                <a:solidFill>
                  <a:srgbClr val="FFFF00"/>
                </a:solidFill>
              </a:rPr>
            </a:br>
            <a:r>
              <a:rPr lang="nl-NL" sz="2400" dirty="0" smtClean="0">
                <a:solidFill>
                  <a:srgbClr val="FFFF00"/>
                </a:solidFill>
              </a:rPr>
              <a:t>  </a:t>
            </a:r>
            <a:r>
              <a:rPr lang="nl-NL" sz="2400" dirty="0" smtClean="0">
                <a:solidFill>
                  <a:srgbClr val="FFFF00"/>
                </a:solidFill>
                <a:latin typeface="Arial" pitchFamily="34" charset="0"/>
                <a:cs typeface="Arial" pitchFamily="34" charset="0"/>
              </a:rPr>
              <a:t>“</a:t>
            </a:r>
            <a:r>
              <a:rPr lang="nl-NL" sz="2400" dirty="0">
                <a:solidFill>
                  <a:srgbClr val="FFFF00"/>
                </a:solidFill>
              </a:rPr>
              <a:t>En de </a:t>
            </a:r>
            <a:r>
              <a:rPr lang="nl-NL" sz="2400" dirty="0" err="1">
                <a:solidFill>
                  <a:srgbClr val="FFFF00"/>
                </a:solidFill>
              </a:rPr>
              <a:t>Farizeen</a:t>
            </a:r>
            <a:r>
              <a:rPr lang="nl-NL" sz="2400" dirty="0">
                <a:solidFill>
                  <a:srgbClr val="FFFF00"/>
                </a:solidFill>
              </a:rPr>
              <a:t>, uitgegaan zijnde, hebben terstond met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de </a:t>
            </a:r>
            <a:r>
              <a:rPr lang="nl-NL" sz="2400" dirty="0" err="1">
                <a:solidFill>
                  <a:srgbClr val="FFFF00"/>
                </a:solidFill>
              </a:rPr>
              <a:t>Herodeanen</a:t>
            </a:r>
            <a:r>
              <a:rPr lang="nl-NL" sz="2400" dirty="0">
                <a:solidFill>
                  <a:srgbClr val="FFFF00"/>
                </a:solidFill>
              </a:rPr>
              <a:t> te </a:t>
            </a:r>
            <a:r>
              <a:rPr lang="nl-NL" sz="2400" dirty="0" err="1">
                <a:solidFill>
                  <a:srgbClr val="FFFF00"/>
                </a:solidFill>
              </a:rPr>
              <a:t>zamen</a:t>
            </a:r>
            <a:r>
              <a:rPr lang="nl-NL" sz="2400" dirty="0">
                <a:solidFill>
                  <a:srgbClr val="FFFF00"/>
                </a:solidFill>
              </a:rPr>
              <a:t> raad gehouden tegen Hem</a:t>
            </a:r>
            <a:r>
              <a:rPr lang="nl-NL" sz="2400" dirty="0" smtClean="0">
                <a:solidFill>
                  <a:srgbClr val="FFFF00"/>
                </a:solidFill>
              </a:rPr>
              <a:t>,</a:t>
            </a:r>
            <a:br>
              <a:rPr lang="nl-NL" sz="2400" dirty="0" smtClean="0">
                <a:solidFill>
                  <a:srgbClr val="FFFF00"/>
                </a:solidFill>
              </a:rPr>
            </a:br>
            <a:r>
              <a:rPr lang="nl-NL" sz="2400" dirty="0" smtClean="0">
                <a:solidFill>
                  <a:srgbClr val="FFFF00"/>
                </a:solidFill>
              </a:rPr>
              <a:t>   </a:t>
            </a:r>
            <a:r>
              <a:rPr lang="nl-NL" sz="2400" dirty="0">
                <a:solidFill>
                  <a:srgbClr val="FFFF00"/>
                </a:solidFill>
              </a:rPr>
              <a:t>hoe zij Hem doden zouden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12"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76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6:7</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t>
            </a:r>
            <a:r>
              <a:rPr lang="nl-NL" sz="2400" dirty="0" smtClean="0">
                <a:solidFill>
                  <a:srgbClr val="FFFF00"/>
                </a:solidFill>
              </a:rPr>
              <a:t>En </a:t>
            </a:r>
            <a:r>
              <a:rPr lang="nl-NL" sz="2400" dirty="0">
                <a:solidFill>
                  <a:srgbClr val="FFFF00"/>
                </a:solidFill>
              </a:rPr>
              <a:t>de Schriftgeleerden en de </a:t>
            </a:r>
            <a:r>
              <a:rPr lang="nl-NL" sz="2400" dirty="0" smtClean="0">
                <a:solidFill>
                  <a:srgbClr val="FFFF00"/>
                </a:solidFill>
              </a:rPr>
              <a:t>Farizeeën </a:t>
            </a:r>
            <a:r>
              <a:rPr lang="nl-NL" sz="2400" dirty="0">
                <a:solidFill>
                  <a:srgbClr val="FFFF00"/>
                </a:solidFill>
              </a:rPr>
              <a:t>namen </a:t>
            </a:r>
            <a:r>
              <a:rPr lang="nl-NL" sz="2400" dirty="0" smtClean="0">
                <a:solidFill>
                  <a:srgbClr val="FFFF00"/>
                </a:solidFill>
              </a:rPr>
              <a:t>Hem</a:t>
            </a:r>
            <a:br>
              <a:rPr lang="nl-NL" sz="2400" dirty="0" smtClean="0">
                <a:solidFill>
                  <a:srgbClr val="FFFF00"/>
                </a:solidFill>
              </a:rPr>
            </a:br>
            <a:r>
              <a:rPr lang="nl-NL" sz="2400" dirty="0" smtClean="0">
                <a:solidFill>
                  <a:srgbClr val="FFFF00"/>
                </a:solidFill>
              </a:rPr>
              <a:t>  waar</a:t>
            </a:r>
            <a:r>
              <a:rPr lang="nl-NL" sz="2400" dirty="0">
                <a:solidFill>
                  <a:srgbClr val="FFFF00"/>
                </a:solidFill>
              </a:rPr>
              <a:t>, of Hij op den sabbat genezen zou; opdat </a:t>
            </a:r>
            <a:r>
              <a:rPr lang="nl-NL" sz="2400" dirty="0" smtClean="0">
                <a:solidFill>
                  <a:srgbClr val="FFFF00"/>
                </a:solidFill>
              </a:rPr>
              <a:t>zij </a:t>
            </a:r>
            <a:br>
              <a:rPr lang="nl-NL" sz="2400" dirty="0" smtClean="0">
                <a:solidFill>
                  <a:srgbClr val="FFFF00"/>
                </a:solidFill>
              </a:rPr>
            </a:br>
            <a:r>
              <a:rPr lang="nl-NL" sz="2400" dirty="0" smtClean="0">
                <a:solidFill>
                  <a:srgbClr val="FFFF00"/>
                </a:solidFill>
              </a:rPr>
              <a:t>  </a:t>
            </a:r>
            <a:r>
              <a:rPr lang="nl-NL" sz="2400" i="1" dirty="0" smtClean="0">
                <a:solidFill>
                  <a:srgbClr val="FFFF00"/>
                </a:solidFill>
              </a:rPr>
              <a:t>enige </a:t>
            </a:r>
            <a:r>
              <a:rPr lang="nl-NL" sz="2400" dirty="0">
                <a:solidFill>
                  <a:srgbClr val="FFFF00"/>
                </a:solidFill>
              </a:rPr>
              <a:t>beschuldiging tegen Hem mochten vinden</a:t>
            </a:r>
            <a:r>
              <a:rPr lang="nl-NL" sz="2400" dirty="0" smtClean="0">
                <a:solidFill>
                  <a:srgbClr val="FFFF00"/>
                </a:solidFill>
              </a:rPr>
              <a:t>.”</a:t>
            </a:r>
            <a:br>
              <a:rPr lang="nl-NL" sz="2400" dirty="0" smtClean="0">
                <a:solidFill>
                  <a:srgbClr val="FFFF00"/>
                </a:solidFill>
              </a:rPr>
            </a:b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8319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6:11</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t>
            </a:r>
            <a:r>
              <a:rPr lang="nl-NL" sz="2400" dirty="0">
                <a:solidFill>
                  <a:srgbClr val="FFFF00"/>
                </a:solidFill>
              </a:rPr>
              <a:t>En zij werden vervuld met uitzinnigheid, en spraken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samen </a:t>
            </a:r>
            <a:r>
              <a:rPr lang="nl-NL" sz="2400" dirty="0">
                <a:solidFill>
                  <a:srgbClr val="FFFF00"/>
                </a:solidFill>
              </a:rPr>
              <a:t>met elkander, wat zij Jezus doen zouden</a:t>
            </a:r>
            <a:r>
              <a:rPr lang="nl-NL" sz="2400" dirty="0" smtClean="0">
                <a:solidFill>
                  <a:srgbClr val="FFFF00"/>
                </a:solidFill>
              </a:rPr>
              <a:t>.”</a:t>
            </a:r>
            <a:br>
              <a:rPr lang="nl-NL" sz="2400" dirty="0" smtClean="0">
                <a:solidFill>
                  <a:srgbClr val="FFFF00"/>
                </a:solidFill>
              </a:rPr>
            </a:b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4807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13:17</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t>
            </a:r>
            <a:r>
              <a:rPr lang="nl-NL" sz="2400" dirty="0">
                <a:solidFill>
                  <a:srgbClr val="FFFF00"/>
                </a:solidFill>
              </a:rPr>
              <a:t>En als Hij dit </a:t>
            </a:r>
            <a:r>
              <a:rPr lang="nl-NL" sz="2400" dirty="0" err="1">
                <a:solidFill>
                  <a:srgbClr val="FFFF00"/>
                </a:solidFill>
              </a:rPr>
              <a:t>zeide</a:t>
            </a:r>
            <a:r>
              <a:rPr lang="nl-NL" sz="2400" dirty="0">
                <a:solidFill>
                  <a:srgbClr val="FFFF00"/>
                </a:solidFill>
              </a:rPr>
              <a:t>, werden zij allen beschaamd, </a:t>
            </a:r>
            <a:r>
              <a:rPr lang="nl-NL" sz="2400" dirty="0" smtClean="0">
                <a:solidFill>
                  <a:srgbClr val="FFFF00"/>
                </a:solidFill>
              </a:rPr>
              <a:t>die</a:t>
            </a:r>
            <a:br>
              <a:rPr lang="nl-NL" sz="2400" dirty="0" smtClean="0">
                <a:solidFill>
                  <a:srgbClr val="FFFF00"/>
                </a:solidFill>
              </a:rPr>
            </a:br>
            <a:r>
              <a:rPr lang="nl-NL" sz="2400" dirty="0" smtClean="0">
                <a:solidFill>
                  <a:srgbClr val="FFFF00"/>
                </a:solidFill>
              </a:rPr>
              <a:t>  </a:t>
            </a:r>
            <a:r>
              <a:rPr lang="nl-NL" sz="2400" dirty="0">
                <a:solidFill>
                  <a:srgbClr val="FFFF00"/>
                </a:solidFill>
              </a:rPr>
              <a:t>zich tegen Hem stelden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0589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14:3, 4</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t>
            </a:r>
            <a:r>
              <a:rPr lang="nl-NL" sz="2400" dirty="0" smtClean="0">
                <a:solidFill>
                  <a:srgbClr val="FFFF00"/>
                </a:solidFill>
              </a:rPr>
              <a:t>En </a:t>
            </a:r>
            <a:r>
              <a:rPr lang="nl-NL" sz="2400" dirty="0">
                <a:solidFill>
                  <a:srgbClr val="FFFF00"/>
                </a:solidFill>
              </a:rPr>
              <a:t>Jezus, antwoordende, </a:t>
            </a:r>
            <a:r>
              <a:rPr lang="nl-NL" sz="2400" dirty="0" err="1">
                <a:solidFill>
                  <a:srgbClr val="FFFF00"/>
                </a:solidFill>
              </a:rPr>
              <a:t>zeide</a:t>
            </a:r>
            <a:r>
              <a:rPr lang="nl-NL" sz="2400" dirty="0">
                <a:solidFill>
                  <a:srgbClr val="FFFF00"/>
                </a:solidFill>
              </a:rPr>
              <a:t> tot de wetgeleerden en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a:t>
            </a:r>
            <a:r>
              <a:rPr lang="nl-NL" sz="2400" dirty="0" err="1" smtClean="0">
                <a:solidFill>
                  <a:srgbClr val="FFFF00"/>
                </a:solidFill>
              </a:rPr>
              <a:t>Farizeen</a:t>
            </a:r>
            <a:r>
              <a:rPr lang="nl-NL" sz="2400" dirty="0">
                <a:solidFill>
                  <a:srgbClr val="FFFF00"/>
                </a:solidFill>
              </a:rPr>
              <a:t>, en sprak: Is het ook geoorloofd op den sabbat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gezond </a:t>
            </a:r>
            <a:r>
              <a:rPr lang="nl-NL" sz="2400" dirty="0">
                <a:solidFill>
                  <a:srgbClr val="FFFF00"/>
                </a:solidFill>
              </a:rPr>
              <a:t>te maken ? </a:t>
            </a:r>
            <a:r>
              <a:rPr lang="nl-NL" sz="2400" dirty="0" smtClean="0">
                <a:solidFill>
                  <a:srgbClr val="FFFF00"/>
                </a:solidFill>
              </a:rPr>
              <a:t>Maar </a:t>
            </a:r>
            <a:r>
              <a:rPr lang="nl-NL" sz="2400" dirty="0">
                <a:solidFill>
                  <a:srgbClr val="FFFF00"/>
                </a:solidFill>
              </a:rPr>
              <a:t>zij zwegen stil. En Hij nam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a:t>
            </a:r>
            <a:r>
              <a:rPr lang="nl-NL" sz="2400" i="1" dirty="0" smtClean="0">
                <a:solidFill>
                  <a:srgbClr val="FFFF00"/>
                </a:solidFill>
              </a:rPr>
              <a:t>hem</a:t>
            </a:r>
            <a:r>
              <a:rPr lang="nl-NL" sz="2400" dirty="0">
                <a:solidFill>
                  <a:srgbClr val="FFFF00"/>
                </a:solidFill>
              </a:rPr>
              <a:t>, en genas hem, en liet </a:t>
            </a:r>
            <a:r>
              <a:rPr lang="nl-NL" sz="2400" i="1" dirty="0">
                <a:solidFill>
                  <a:srgbClr val="FFFF00"/>
                </a:solidFill>
              </a:rPr>
              <a:t>hem </a:t>
            </a:r>
            <a:r>
              <a:rPr lang="nl-NL" sz="2400" dirty="0">
                <a:solidFill>
                  <a:srgbClr val="FFFF00"/>
                </a:solidFill>
              </a:rPr>
              <a:t>gaan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1825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14:5, 6</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t>
            </a:r>
            <a:r>
              <a:rPr lang="nl-NL" sz="2400" dirty="0" smtClean="0">
                <a:solidFill>
                  <a:srgbClr val="FFFF00"/>
                </a:solidFill>
              </a:rPr>
              <a:t>En </a:t>
            </a:r>
            <a:r>
              <a:rPr lang="nl-NL" sz="2400" dirty="0">
                <a:solidFill>
                  <a:srgbClr val="FFFF00"/>
                </a:solidFill>
              </a:rPr>
              <a:t>Hij, hun antwoordende, </a:t>
            </a:r>
            <a:r>
              <a:rPr lang="nl-NL" sz="2400" dirty="0" err="1">
                <a:solidFill>
                  <a:srgbClr val="FFFF00"/>
                </a:solidFill>
              </a:rPr>
              <a:t>zeide</a:t>
            </a:r>
            <a:r>
              <a:rPr lang="nl-NL" sz="2400" dirty="0">
                <a:solidFill>
                  <a:srgbClr val="FFFF00"/>
                </a:solidFill>
              </a:rPr>
              <a:t>: Wiens ezel of os van </a:t>
            </a:r>
            <a:r>
              <a:rPr lang="nl-NL" sz="2400" dirty="0" smtClean="0">
                <a:solidFill>
                  <a:srgbClr val="FFFF00"/>
                </a:solidFill>
              </a:rPr>
              <a:t> </a:t>
            </a:r>
            <a:br>
              <a:rPr lang="nl-NL" sz="2400" dirty="0" smtClean="0">
                <a:solidFill>
                  <a:srgbClr val="FFFF00"/>
                </a:solidFill>
              </a:rPr>
            </a:br>
            <a:r>
              <a:rPr lang="nl-NL" sz="2400" dirty="0" smtClean="0">
                <a:solidFill>
                  <a:srgbClr val="FFFF00"/>
                </a:solidFill>
              </a:rPr>
              <a:t>  </a:t>
            </a:r>
            <a:r>
              <a:rPr lang="nl-NL" sz="2400" dirty="0" err="1" smtClean="0">
                <a:solidFill>
                  <a:srgbClr val="FFFF00"/>
                </a:solidFill>
              </a:rPr>
              <a:t>ulieden</a:t>
            </a:r>
            <a:r>
              <a:rPr lang="nl-NL" sz="2400" dirty="0" smtClean="0">
                <a:solidFill>
                  <a:srgbClr val="FFFF00"/>
                </a:solidFill>
              </a:rPr>
              <a:t> </a:t>
            </a:r>
            <a:r>
              <a:rPr lang="nl-NL" sz="2400" dirty="0">
                <a:solidFill>
                  <a:srgbClr val="FFFF00"/>
                </a:solidFill>
              </a:rPr>
              <a:t>zal in een put vallen, en die hem niet terstond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zal </a:t>
            </a:r>
            <a:r>
              <a:rPr lang="nl-NL" sz="2400" dirty="0">
                <a:solidFill>
                  <a:srgbClr val="FFFF00"/>
                </a:solidFill>
              </a:rPr>
              <a:t>uittrekken op den dag des </a:t>
            </a:r>
            <a:r>
              <a:rPr lang="nl-NL" sz="2400" dirty="0" smtClean="0">
                <a:solidFill>
                  <a:srgbClr val="FFFF00"/>
                </a:solidFill>
              </a:rPr>
              <a:t>sabbats? En </a:t>
            </a:r>
            <a:r>
              <a:rPr lang="nl-NL" sz="2400" dirty="0">
                <a:solidFill>
                  <a:srgbClr val="FFFF00"/>
                </a:solidFill>
              </a:rPr>
              <a:t>zij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konden </a:t>
            </a:r>
            <a:r>
              <a:rPr lang="nl-NL" sz="2400" dirty="0">
                <a:solidFill>
                  <a:srgbClr val="FFFF00"/>
                </a:solidFill>
              </a:rPr>
              <a:t>Hem daarop niet weder antwoorden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22998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Johannes 5:10</a:t>
            </a:r>
            <a:br>
              <a:rPr lang="nl-NL" sz="2400" dirty="0" smtClean="0">
                <a:solidFill>
                  <a:srgbClr val="FFFF00"/>
                </a:solidFill>
              </a:rPr>
            </a:br>
            <a:r>
              <a:rPr lang="nl-NL" sz="2400" dirty="0" smtClean="0">
                <a:solidFill>
                  <a:srgbClr val="FFFF00"/>
                </a:solidFill>
                <a:latin typeface="Arial" pitchFamily="34" charset="0"/>
                <a:cs typeface="Arial" pitchFamily="34" charset="0"/>
              </a:rPr>
              <a:t> “</a:t>
            </a:r>
            <a:r>
              <a:rPr lang="nl-NL" sz="2400" dirty="0" smtClean="0">
                <a:solidFill>
                  <a:srgbClr val="FFFF00"/>
                </a:solidFill>
              </a:rPr>
              <a:t>De </a:t>
            </a:r>
            <a:r>
              <a:rPr lang="nl-NL" sz="2400" dirty="0">
                <a:solidFill>
                  <a:srgbClr val="FFFF00"/>
                </a:solidFill>
              </a:rPr>
              <a:t>Joden zeiden dan tot </a:t>
            </a:r>
            <a:r>
              <a:rPr lang="nl-NL" sz="2400" dirty="0" err="1">
                <a:solidFill>
                  <a:srgbClr val="FFFF00"/>
                </a:solidFill>
              </a:rPr>
              <a:t>dengene</a:t>
            </a:r>
            <a:r>
              <a:rPr lang="nl-NL" sz="2400" dirty="0">
                <a:solidFill>
                  <a:srgbClr val="FFFF00"/>
                </a:solidFill>
              </a:rPr>
              <a:t>, die genezen was: </a:t>
            </a:r>
            <a:r>
              <a:rPr lang="nl-NL" sz="2400" dirty="0" smtClean="0">
                <a:solidFill>
                  <a:srgbClr val="FFFF00"/>
                </a:solidFill>
              </a:rPr>
              <a:t> </a:t>
            </a:r>
            <a:br>
              <a:rPr lang="nl-NL" sz="2400" dirty="0" smtClean="0">
                <a:solidFill>
                  <a:srgbClr val="FFFF00"/>
                </a:solidFill>
              </a:rPr>
            </a:br>
            <a:r>
              <a:rPr lang="nl-NL" sz="2400" dirty="0" smtClean="0">
                <a:solidFill>
                  <a:srgbClr val="FFFF00"/>
                </a:solidFill>
              </a:rPr>
              <a:t>  Het </a:t>
            </a:r>
            <a:r>
              <a:rPr lang="nl-NL" sz="2400" dirty="0">
                <a:solidFill>
                  <a:srgbClr val="FFFF00"/>
                </a:solidFill>
              </a:rPr>
              <a:t>is sabbat; het is u niet geoorloofd het </a:t>
            </a:r>
            <a:r>
              <a:rPr lang="nl-NL" sz="2400" dirty="0" err="1">
                <a:solidFill>
                  <a:srgbClr val="FFFF00"/>
                </a:solidFill>
              </a:rPr>
              <a:t>beddeken</a:t>
            </a:r>
            <a:r>
              <a:rPr lang="nl-NL" sz="2400" dirty="0">
                <a:solidFill>
                  <a:srgbClr val="FFFF00"/>
                </a:solidFill>
              </a:rPr>
              <a:t> te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dragen.”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039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378565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23:2, 3</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rPr>
              <a:t>Spreek </a:t>
            </a:r>
            <a:r>
              <a:rPr lang="nl-NL" sz="2400" dirty="0">
                <a:solidFill>
                  <a:srgbClr val="FFFF00"/>
                </a:solidFill>
              </a:rPr>
              <a:t>tot de kinderen </a:t>
            </a:r>
            <a:r>
              <a:rPr lang="nl-NL" sz="2400" dirty="0" err="1">
                <a:solidFill>
                  <a:srgbClr val="FFFF00"/>
                </a:solidFill>
              </a:rPr>
              <a:t>Israels</a:t>
            </a:r>
            <a:r>
              <a:rPr lang="nl-NL" sz="2400" dirty="0">
                <a:solidFill>
                  <a:srgbClr val="FFFF00"/>
                </a:solidFill>
              </a:rPr>
              <a:t>, en zeg tot hen: De gezette hoogtijden des HEEREN, welke gijlieden uitroepen zult, zullen heilige </a:t>
            </a:r>
            <a:r>
              <a:rPr lang="nl-NL" sz="2400" dirty="0" err="1">
                <a:solidFill>
                  <a:srgbClr val="FFFF00"/>
                </a:solidFill>
              </a:rPr>
              <a:t>samenroepingen</a:t>
            </a:r>
            <a:r>
              <a:rPr lang="nl-NL" sz="2400" dirty="0">
                <a:solidFill>
                  <a:srgbClr val="FFFF00"/>
                </a:solidFill>
              </a:rPr>
              <a:t> zijn; deze zijn Mijn gezette hoogtijden.  </a:t>
            </a:r>
            <a:r>
              <a:rPr lang="nl-NL" sz="2400" dirty="0" smtClean="0">
                <a:solidFill>
                  <a:srgbClr val="FFFF00"/>
                </a:solidFill>
              </a:rPr>
              <a:t>Zes </a:t>
            </a:r>
            <a:r>
              <a:rPr lang="nl-NL" sz="2400" dirty="0">
                <a:solidFill>
                  <a:srgbClr val="FFFF00"/>
                </a:solidFill>
              </a:rPr>
              <a:t>dagen zal men het werk doen, maar op den zevenden dag is de sabbat der rust, een heilige samenroeping; geen werk zult gij doen; het is des HEEREN sabbat, in al uw woningen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7"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3068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Johannes 5:16</a:t>
            </a:r>
            <a:br>
              <a:rPr lang="nl-NL" sz="2400" dirty="0" smtClean="0">
                <a:solidFill>
                  <a:srgbClr val="FFFF00"/>
                </a:solidFill>
              </a:rPr>
            </a:br>
            <a:r>
              <a:rPr lang="nl-NL" sz="2400" dirty="0" smtClean="0">
                <a:solidFill>
                  <a:srgbClr val="FFFF00"/>
                </a:solidFill>
              </a:rPr>
              <a:t> “En </a:t>
            </a:r>
            <a:r>
              <a:rPr lang="nl-NL" sz="2400" dirty="0">
                <a:solidFill>
                  <a:srgbClr val="FFFF00"/>
                </a:solidFill>
              </a:rPr>
              <a:t>daarom vervolgden de Joden Jezus, en zochten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Hem </a:t>
            </a:r>
            <a:r>
              <a:rPr lang="nl-NL" sz="2400" dirty="0">
                <a:solidFill>
                  <a:srgbClr val="FFFF00"/>
                </a:solidFill>
              </a:rPr>
              <a:t>te doden, omdat Hij deze dingen op den sabbat </a:t>
            </a:r>
            <a:r>
              <a:rPr lang="nl-NL" sz="2400" dirty="0" smtClean="0">
                <a:solidFill>
                  <a:srgbClr val="FFFF00"/>
                </a:solidFill>
              </a:rPr>
              <a:t> </a:t>
            </a:r>
            <a:br>
              <a:rPr lang="nl-NL" sz="2400" dirty="0" smtClean="0">
                <a:solidFill>
                  <a:srgbClr val="FFFF00"/>
                </a:solidFill>
              </a:rPr>
            </a:br>
            <a:r>
              <a:rPr lang="nl-NL" sz="2400" dirty="0" smtClean="0">
                <a:solidFill>
                  <a:srgbClr val="FFFF00"/>
                </a:solidFill>
              </a:rPr>
              <a:t>  deed.”</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5578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230832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Johannes 5:17, 18</a:t>
            </a:r>
            <a:br>
              <a:rPr lang="nl-NL" sz="2400" dirty="0" smtClean="0">
                <a:solidFill>
                  <a:srgbClr val="FFFF00"/>
                </a:solidFill>
              </a:rPr>
            </a:br>
            <a:r>
              <a:rPr lang="nl-NL" sz="2400" dirty="0" smtClean="0">
                <a:solidFill>
                  <a:srgbClr val="FFFF00"/>
                </a:solidFill>
              </a:rPr>
              <a:t> “En </a:t>
            </a:r>
            <a:r>
              <a:rPr lang="nl-NL" sz="2400" dirty="0">
                <a:solidFill>
                  <a:srgbClr val="FFFF00"/>
                </a:solidFill>
              </a:rPr>
              <a:t>Jezus antwoordde hun: Mijn Vader werkt tot nu toe,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en </a:t>
            </a:r>
            <a:r>
              <a:rPr lang="nl-NL" sz="2400" dirty="0">
                <a:solidFill>
                  <a:srgbClr val="FFFF00"/>
                </a:solidFill>
              </a:rPr>
              <a:t>Ik werk </a:t>
            </a:r>
            <a:r>
              <a:rPr lang="nl-NL" sz="2400" i="1" dirty="0">
                <a:solidFill>
                  <a:srgbClr val="FFFF00"/>
                </a:solidFill>
              </a:rPr>
              <a:t>ook</a:t>
            </a:r>
            <a:r>
              <a:rPr lang="nl-NL" sz="2400" dirty="0">
                <a:solidFill>
                  <a:srgbClr val="FFFF00"/>
                </a:solidFill>
              </a:rPr>
              <a:t>. </a:t>
            </a:r>
            <a:r>
              <a:rPr lang="nl-NL" sz="2400" dirty="0" smtClean="0">
                <a:solidFill>
                  <a:srgbClr val="FFFF00"/>
                </a:solidFill>
              </a:rPr>
              <a:t>Daarom </a:t>
            </a:r>
            <a:r>
              <a:rPr lang="nl-NL" sz="2400" dirty="0">
                <a:solidFill>
                  <a:srgbClr val="FFFF00"/>
                </a:solidFill>
              </a:rPr>
              <a:t>zochten dan de Joden te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meer </a:t>
            </a:r>
            <a:r>
              <a:rPr lang="nl-NL" sz="2400" dirty="0">
                <a:solidFill>
                  <a:srgbClr val="FFFF00"/>
                </a:solidFill>
              </a:rPr>
              <a:t>Hem te doden, omdat Hij niet alleen den sabbat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brak</a:t>
            </a:r>
            <a:r>
              <a:rPr lang="nl-NL" sz="2400" dirty="0">
                <a:solidFill>
                  <a:srgbClr val="FFFF00"/>
                </a:solidFill>
              </a:rPr>
              <a:t>, maar ook </a:t>
            </a:r>
            <a:r>
              <a:rPr lang="nl-NL" sz="2400" dirty="0" err="1">
                <a:solidFill>
                  <a:srgbClr val="FFFF00"/>
                </a:solidFill>
              </a:rPr>
              <a:t>zeide</a:t>
            </a:r>
            <a:r>
              <a:rPr lang="nl-NL" sz="2400" dirty="0">
                <a:solidFill>
                  <a:srgbClr val="FFFF00"/>
                </a:solidFill>
              </a:rPr>
              <a:t>, dat God Zijn eigen Vader was,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a:t>
            </a:r>
            <a:r>
              <a:rPr lang="nl-NL" sz="2400" dirty="0" err="1" smtClean="0">
                <a:solidFill>
                  <a:srgbClr val="FFFF00"/>
                </a:solidFill>
              </a:rPr>
              <a:t>Zichzelven</a:t>
            </a:r>
            <a:r>
              <a:rPr lang="nl-NL" sz="2400" dirty="0" smtClean="0">
                <a:solidFill>
                  <a:srgbClr val="FFFF00"/>
                </a:solidFill>
              </a:rPr>
              <a:t> </a:t>
            </a:r>
            <a:r>
              <a:rPr lang="nl-NL" sz="2400" dirty="0" err="1">
                <a:solidFill>
                  <a:srgbClr val="FFFF00"/>
                </a:solidFill>
              </a:rPr>
              <a:t>Gode</a:t>
            </a:r>
            <a:r>
              <a:rPr lang="nl-NL" sz="2400" dirty="0">
                <a:solidFill>
                  <a:srgbClr val="FFFF00"/>
                </a:solidFill>
              </a:rPr>
              <a:t> </a:t>
            </a:r>
            <a:r>
              <a:rPr lang="nl-NL" sz="2400" dirty="0" err="1">
                <a:solidFill>
                  <a:srgbClr val="FFFF00"/>
                </a:solidFill>
              </a:rPr>
              <a:t>evengelijk</a:t>
            </a:r>
            <a:r>
              <a:rPr lang="nl-NL" sz="2400" dirty="0">
                <a:solidFill>
                  <a:srgbClr val="FFFF00"/>
                </a:solidFill>
              </a:rPr>
              <a:t> makende</a:t>
            </a:r>
            <a:r>
              <a:rPr lang="nl-NL" sz="2400" dirty="0" smtClean="0">
                <a:solidFill>
                  <a:srgbClr val="FFFF00"/>
                </a:solidFill>
              </a:rPr>
              <a:t>.”</a:t>
            </a:r>
            <a:r>
              <a:rPr lang="nl-NL" sz="2400" dirty="0" smtClean="0"/>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7730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farizeeën.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7208" y="3890665"/>
            <a:ext cx="7925272"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Johannes 9:16</a:t>
            </a:r>
            <a:br>
              <a:rPr lang="nl-NL" sz="2400" dirty="0" smtClean="0">
                <a:solidFill>
                  <a:srgbClr val="FFFF00"/>
                </a:solidFill>
              </a:rPr>
            </a:br>
            <a:r>
              <a:rPr lang="nl-NL" sz="2400" dirty="0" smtClean="0">
                <a:solidFill>
                  <a:srgbClr val="FFFF00"/>
                </a:solidFill>
              </a:rPr>
              <a:t> “Sommigen </a:t>
            </a:r>
            <a:r>
              <a:rPr lang="nl-NL" sz="2400" dirty="0">
                <a:solidFill>
                  <a:srgbClr val="FFFF00"/>
                </a:solidFill>
              </a:rPr>
              <a:t>dan uit de </a:t>
            </a:r>
            <a:r>
              <a:rPr lang="nl-NL" sz="2400" dirty="0" err="1">
                <a:solidFill>
                  <a:srgbClr val="FFFF00"/>
                </a:solidFill>
              </a:rPr>
              <a:t>Farizeen</a:t>
            </a:r>
            <a:r>
              <a:rPr lang="nl-NL" sz="2400" dirty="0">
                <a:solidFill>
                  <a:srgbClr val="FFFF00"/>
                </a:solidFill>
              </a:rPr>
              <a:t> zeiden: Deze Mens is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van </a:t>
            </a:r>
            <a:r>
              <a:rPr lang="nl-NL" sz="2400" dirty="0">
                <a:solidFill>
                  <a:srgbClr val="FFFF00"/>
                </a:solidFill>
              </a:rPr>
              <a:t>God niet, want Hij houdt den sabbat niet. Anderen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zeiden</a:t>
            </a:r>
            <a:r>
              <a:rPr lang="nl-NL" sz="2400" dirty="0">
                <a:solidFill>
                  <a:srgbClr val="FFFF00"/>
                </a:solidFill>
              </a:rPr>
              <a:t>: Hoe kan een mens, </a:t>
            </a:r>
            <a:r>
              <a:rPr lang="nl-NL" sz="2400" i="1" dirty="0">
                <a:solidFill>
                  <a:srgbClr val="FFFF00"/>
                </a:solidFill>
              </a:rPr>
              <a:t>die </a:t>
            </a:r>
            <a:r>
              <a:rPr lang="nl-NL" sz="2400" dirty="0">
                <a:solidFill>
                  <a:srgbClr val="FFFF00"/>
                </a:solidFill>
              </a:rPr>
              <a:t>een zondaar </a:t>
            </a:r>
            <a:r>
              <a:rPr lang="nl-NL" sz="2400" i="1" dirty="0">
                <a:solidFill>
                  <a:srgbClr val="FFFF00"/>
                </a:solidFill>
              </a:rPr>
              <a:t>is</a:t>
            </a:r>
            <a:r>
              <a:rPr lang="nl-NL" sz="2400" dirty="0">
                <a:solidFill>
                  <a:srgbClr val="FFFF00"/>
                </a:solidFill>
              </a:rPr>
              <a:t>, zulke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tekenen </a:t>
            </a:r>
            <a:r>
              <a:rPr lang="nl-NL" sz="2400" dirty="0">
                <a:solidFill>
                  <a:srgbClr val="FFFF00"/>
                </a:solidFill>
              </a:rPr>
              <a:t>doen ? En er was tweedracht onder hen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7825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3.	De Heere Jezus en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reacties op de genezingen op de sabbat: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0136" y="328925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schare</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6489" y="3907472"/>
            <a:ext cx="7925272"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smtClean="0">
                <a:solidFill>
                  <a:srgbClr val="FFFF00"/>
                </a:solidFill>
              </a:rPr>
              <a:t>Lukas 13:17</a:t>
            </a:r>
            <a:br>
              <a:rPr lang="nl-NL" sz="2400" dirty="0" smtClean="0">
                <a:solidFill>
                  <a:srgbClr val="FFFF00"/>
                </a:solidFill>
              </a:rPr>
            </a:br>
            <a:r>
              <a:rPr lang="nl-NL" sz="2400" dirty="0" smtClean="0">
                <a:solidFill>
                  <a:srgbClr val="FFFF00"/>
                </a:solidFill>
              </a:rPr>
              <a:t> “en </a:t>
            </a:r>
            <a:r>
              <a:rPr lang="nl-NL" sz="2400" dirty="0">
                <a:solidFill>
                  <a:srgbClr val="FFFF00"/>
                </a:solidFill>
              </a:rPr>
              <a:t>al de schare verblijdde zich over al de heerlijke </a:t>
            </a:r>
            <a:r>
              <a:rPr lang="nl-NL" sz="2400" dirty="0" smtClean="0">
                <a:solidFill>
                  <a:srgbClr val="FFFF00"/>
                </a:solidFill>
              </a:rPr>
              <a:t/>
            </a:r>
            <a:br>
              <a:rPr lang="nl-NL" sz="2400" dirty="0" smtClean="0">
                <a:solidFill>
                  <a:srgbClr val="FFFF00"/>
                </a:solidFill>
              </a:rPr>
            </a:br>
            <a:r>
              <a:rPr lang="nl-NL" sz="2400" dirty="0" smtClean="0">
                <a:solidFill>
                  <a:srgbClr val="FFFF00"/>
                </a:solidFill>
              </a:rPr>
              <a:t>  dingen</a:t>
            </a:r>
            <a:r>
              <a:rPr lang="nl-NL" sz="2400" dirty="0">
                <a:solidFill>
                  <a:srgbClr val="FFFF00"/>
                </a:solidFill>
              </a:rPr>
              <a:t>, die van Hem geschiedden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76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De eerste verwijzing naar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3046988"/>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Genesis 2:2, 3</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Als </a:t>
            </a:r>
            <a:r>
              <a:rPr lang="nl-NL" sz="2400" dirty="0">
                <a:solidFill>
                  <a:srgbClr val="FFFF00"/>
                </a:solidFill>
              </a:rPr>
              <a:t>nu God op den zevenden dag volbracht had Zijn werk, dat Hij gemaakt had, heeft Hij gerust op den zevenden dag van al Zijn werk, dat Hij gemaakt had. </a:t>
            </a:r>
            <a:r>
              <a:rPr lang="nl-NL" sz="2400" dirty="0" smtClean="0">
                <a:solidFill>
                  <a:srgbClr val="FFFF00"/>
                </a:solidFill>
              </a:rPr>
              <a:t>En </a:t>
            </a:r>
            <a:r>
              <a:rPr lang="nl-NL" sz="2400" dirty="0">
                <a:solidFill>
                  <a:srgbClr val="FFFF00"/>
                </a:solidFill>
              </a:rPr>
              <a:t>God heeft den zevenden dag gezegend, en dien geheiligd; omdat Hij op </a:t>
            </a:r>
            <a:r>
              <a:rPr lang="nl-NL" sz="2400" dirty="0" err="1">
                <a:solidFill>
                  <a:srgbClr val="FFFF00"/>
                </a:solidFill>
              </a:rPr>
              <a:t>denzelven</a:t>
            </a:r>
            <a:r>
              <a:rPr lang="nl-NL" sz="2400" dirty="0">
                <a:solidFill>
                  <a:srgbClr val="FFFF00"/>
                </a:solidFill>
              </a:rPr>
              <a:t> gerust heeft van al Zijn werk, hetwelk God geschapen had, om te volmaken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33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De eerste verwijzing naar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Maar de mens heeft God als het ware weer aan het werk gezet.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Genesis 3; de zondeval</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8025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4.	De eerste verwijzing naar de sabbat</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0136" y="278092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Johannes 5:17</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“Mijn Vader werkt tot nu toe, en Ik werk ook.”</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1440" y="3814943"/>
            <a:ext cx="7272808"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Jesaja 43:24</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a:solidFill>
                  <a:srgbClr val="FFFF00"/>
                </a:solidFill>
              </a:rPr>
              <a:t>Mij hebt gij geen </a:t>
            </a:r>
            <a:r>
              <a:rPr lang="nl-NL" sz="2400" dirty="0" err="1">
                <a:solidFill>
                  <a:srgbClr val="FFFF00"/>
                </a:solidFill>
              </a:rPr>
              <a:t>kalmus</a:t>
            </a:r>
            <a:r>
              <a:rPr lang="nl-NL" sz="2400" dirty="0">
                <a:solidFill>
                  <a:srgbClr val="FFFF00"/>
                </a:solidFill>
              </a:rPr>
              <a:t> voor geld gekocht, en met het vette uwer slachtoffers hebt gij Mij niet gedrenkt; maar </a:t>
            </a:r>
            <a:r>
              <a:rPr lang="nl-NL" sz="2400" b="1" dirty="0">
                <a:solidFill>
                  <a:srgbClr val="FFFF00"/>
                </a:solidFill>
              </a:rPr>
              <a:t>gij hebt Mij arbeid gemaakt</a:t>
            </a:r>
            <a:r>
              <a:rPr lang="nl-NL" sz="2400" dirty="0">
                <a:solidFill>
                  <a:srgbClr val="FFFF00"/>
                </a:solidFill>
              </a:rPr>
              <a:t>, met uw zonden, gij hebt Mij vermoeid met uw ongerechtigheden</a:t>
            </a:r>
            <a:r>
              <a:rPr lang="nl-NL" sz="2400" dirty="0" smtClean="0">
                <a:solidFill>
                  <a:srgbClr val="FFFF00"/>
                </a:solidFill>
              </a:rPr>
              <a:t>.”</a:t>
            </a:r>
            <a:endParaRPr lang="nl-NL" sz="2400" dirty="0">
              <a:solidFill>
                <a:srgbClr val="FFFF00"/>
              </a:solidFill>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30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5</a:t>
            </a:r>
            <a:r>
              <a:rPr lang="nl-NL" sz="2400" dirty="0" smtClean="0">
                <a:solidFill>
                  <a:srgbClr val="FFFF00"/>
                </a:solidFill>
                <a:latin typeface="Arial" pitchFamily="34" charset="0"/>
                <a:cs typeface="Arial" pitchFamily="34" charset="0"/>
              </a:rPr>
              <a:t>.	Voor de eerste keer het sabbatsgebod in de 	Bijbel</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1440" y="314096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1623-30</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De sabbat en het manna.</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29765" y="4124365"/>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Opmerkelijk:</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Dit is vóór Exodus 20.</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Dus nog voor de wetgeving.</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3666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5</a:t>
            </a:r>
            <a:r>
              <a:rPr lang="nl-NL" sz="2400" dirty="0" smtClean="0">
                <a:solidFill>
                  <a:srgbClr val="FFFF00"/>
                </a:solidFill>
                <a:latin typeface="Arial" pitchFamily="34" charset="0"/>
                <a:cs typeface="Arial" pitchFamily="34" charset="0"/>
              </a:rPr>
              <a:t>.	Voor de eerste keer het sabbatsgebod in de 	Bijbel</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1440" y="3140968"/>
            <a:ext cx="7272808"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In de Joodse sabbatsviering vinden we dit verband tussen manna en sabbat nog terug in de twee speciale broden.</a:t>
            </a:r>
            <a:br>
              <a:rPr lang="nl-NL" sz="2400" dirty="0" smtClean="0">
                <a:solidFill>
                  <a:srgbClr val="FFFF00"/>
                </a:solidFill>
                <a:latin typeface="Arial" pitchFamily="34" charset="0"/>
                <a:cs typeface="Arial" pitchFamily="34" charset="0"/>
              </a:rPr>
            </a:br>
            <a:r>
              <a:rPr lang="nl-NL" sz="2400" dirty="0" err="1" smtClean="0">
                <a:solidFill>
                  <a:srgbClr val="FFFF00"/>
                </a:solidFill>
                <a:latin typeface="Arial" pitchFamily="34" charset="0"/>
                <a:cs typeface="Arial" pitchFamily="34" charset="0"/>
              </a:rPr>
              <a:t>Gallah</a:t>
            </a:r>
            <a:r>
              <a:rPr lang="nl-NL" sz="2400" dirty="0" smtClean="0">
                <a:solidFill>
                  <a:srgbClr val="FFFF00"/>
                </a:solidFill>
                <a:latin typeface="Arial" pitchFamily="34" charset="0"/>
                <a:cs typeface="Arial" pitchFamily="34" charset="0"/>
              </a:rPr>
              <a:t>, meervoud </a:t>
            </a:r>
            <a:r>
              <a:rPr lang="nl-NL" sz="2400" dirty="0" err="1" smtClean="0">
                <a:solidFill>
                  <a:srgbClr val="FFFF00"/>
                </a:solidFill>
                <a:latin typeface="Arial" pitchFamily="34" charset="0"/>
                <a:cs typeface="Arial" pitchFamily="34" charset="0"/>
              </a:rPr>
              <a:t>galloot</a:t>
            </a:r>
            <a:r>
              <a:rPr lang="nl-NL" sz="2400" dirty="0" smtClean="0">
                <a:solidFill>
                  <a:srgbClr val="FFFF00"/>
                </a:solidFill>
                <a:latin typeface="Arial" pitchFamily="34" charset="0"/>
                <a:cs typeface="Arial" pitchFamily="34" charset="0"/>
              </a:rPr>
              <a:t>.</a:t>
            </a:r>
          </a:p>
          <a:p>
            <a:r>
              <a:rPr lang="nl-NL" sz="2400" dirty="0" smtClean="0">
                <a:solidFill>
                  <a:srgbClr val="FFFF00"/>
                </a:solidFill>
                <a:latin typeface="Arial" pitchFamily="34" charset="0"/>
                <a:cs typeface="Arial" pitchFamily="34" charset="0"/>
              </a:rPr>
              <a:t>Deze worden op vrijdag gebakken.</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2723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De Joodse sabbatsviering</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Op vrijdagavond wordt de sabbat als het 	ware als een koningin binnengehaald.</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0014" y="378729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Psalmen 92 en 93 worden voorgelezen.</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899592" y="4509120"/>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sabbat wordt ingewijd met een wijnbokaal 	in de hand van de voorganger die het 	</a:t>
            </a:r>
            <a:r>
              <a:rPr lang="nl-NL" sz="2400" i="1" dirty="0" err="1" smtClean="0">
                <a:solidFill>
                  <a:srgbClr val="FFFF00"/>
                </a:solidFill>
                <a:latin typeface="Arial" pitchFamily="34" charset="0"/>
                <a:cs typeface="Arial" pitchFamily="34" charset="0"/>
              </a:rPr>
              <a:t>kiddoesj</a:t>
            </a:r>
            <a:r>
              <a:rPr lang="nl-NL" sz="2400" i="1" dirty="0" smtClean="0">
                <a:solidFill>
                  <a:srgbClr val="FFFF00"/>
                </a:solidFill>
                <a:latin typeface="Arial" pitchFamily="34" charset="0"/>
                <a:cs typeface="Arial" pitchFamily="34" charset="0"/>
              </a:rPr>
              <a:t> </a:t>
            </a:r>
            <a:r>
              <a:rPr lang="nl-NL" sz="2400" dirty="0" smtClean="0">
                <a:solidFill>
                  <a:srgbClr val="FFFF00"/>
                </a:solidFill>
                <a:latin typeface="Arial" pitchFamily="34" charset="0"/>
                <a:cs typeface="Arial" pitchFamily="34" charset="0"/>
              </a:rPr>
              <a:t>zingt.</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03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eerste en de zevende dag van ‘</a:t>
            </a:r>
            <a:r>
              <a:rPr lang="nl-NL" sz="2400" dirty="0" err="1" smtClean="0">
                <a:solidFill>
                  <a:srgbClr val="FFFF00"/>
                </a:solidFill>
                <a:latin typeface="Arial" pitchFamily="34" charset="0"/>
                <a:cs typeface="Arial" pitchFamily="34" charset="0"/>
              </a:rPr>
              <a:t>matsoot</a:t>
            </a:r>
            <a:r>
              <a:rPr lang="nl-NL" sz="2400" dirty="0" smtClean="0">
                <a:solidFill>
                  <a:srgbClr val="FFFF00"/>
                </a:solidFill>
                <a:latin typeface="Arial" pitchFamily="34" charset="0"/>
                <a:cs typeface="Arial" pitchFamily="34" charset="0"/>
              </a:rPr>
              <a:t>.’	Lev. 23:7, 8; </a:t>
            </a:r>
            <a:r>
              <a:rPr lang="nl-NL" sz="2400" dirty="0" err="1" smtClean="0">
                <a:solidFill>
                  <a:srgbClr val="FFFF00"/>
                </a:solidFill>
                <a:latin typeface="Arial" pitchFamily="34" charset="0"/>
                <a:cs typeface="Arial" pitchFamily="34" charset="0"/>
              </a:rPr>
              <a:t>Deut</a:t>
            </a:r>
            <a:r>
              <a:rPr lang="nl-NL" sz="2400" dirty="0" smtClean="0">
                <a:solidFill>
                  <a:srgbClr val="FFFF00"/>
                </a:solidFill>
                <a:latin typeface="Arial" pitchFamily="34" charset="0"/>
                <a:cs typeface="Arial" pitchFamily="34" charset="0"/>
              </a:rPr>
              <a:t> 16:8</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3905" y="414908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Shevoeoot</a:t>
            </a:r>
            <a:r>
              <a:rPr lang="nl-NL" sz="2400" dirty="0" smtClean="0">
                <a:solidFill>
                  <a:srgbClr val="FFFF00"/>
                </a:solidFill>
                <a:latin typeface="Arial" pitchFamily="34" charset="0"/>
                <a:cs typeface="Arial" pitchFamily="34" charset="0"/>
              </a:rPr>
              <a: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Lev. 23:21</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899592" y="524343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Gedachtenis des </a:t>
            </a:r>
            <a:r>
              <a:rPr lang="nl-NL" sz="2400" dirty="0" err="1" smtClean="0">
                <a:solidFill>
                  <a:srgbClr val="FFFF00"/>
                </a:solidFill>
                <a:latin typeface="Arial" pitchFamily="34" charset="0"/>
                <a:cs typeface="Arial" pitchFamily="34" charset="0"/>
              </a:rPr>
              <a:t>geklanks</a:t>
            </a:r>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Rosj</a:t>
            </a:r>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Hashanah</a:t>
            </a:r>
            <a:r>
              <a:rPr lang="nl-NL" sz="2400" dirty="0" smtClean="0">
                <a:solidFill>
                  <a:srgbClr val="FFFF00"/>
                </a:solidFill>
                <a:latin typeface="Arial" pitchFamily="34" charset="0"/>
                <a:cs typeface="Arial" pitchFamily="34" charset="0"/>
              </a:rPr>
              <a: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Lev. 23:24, 25</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84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De Joodse sabbatsviering</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Thuis wordt het speciale sabbatslicht 	ontstoken.</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0014" y="378729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Moeder spreekt hier de wijdingsspreuk over 	uit.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899592" y="530120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kinderen worden gezegend.</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Genesis 48:20</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09864" y="466016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Begroetingen met ‘gut </a:t>
            </a:r>
            <a:r>
              <a:rPr lang="nl-NL" sz="2400" dirty="0" err="1" smtClean="0">
                <a:solidFill>
                  <a:srgbClr val="FFFF00"/>
                </a:solidFill>
                <a:latin typeface="Arial" pitchFamily="34" charset="0"/>
                <a:cs typeface="Arial" pitchFamily="34" charset="0"/>
              </a:rPr>
              <a:t>sjabbos</a:t>
            </a:r>
            <a:r>
              <a:rPr lang="nl-NL" sz="2400" dirty="0" smtClean="0">
                <a:solidFill>
                  <a:srgbClr val="FFFF00"/>
                </a:solidFill>
                <a:latin typeface="Arial" pitchFamily="34" charset="0"/>
                <a:cs typeface="Arial" pitchFamily="34" charset="0"/>
              </a:rPr>
              <a:t>’</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44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pic>
        <p:nvPicPr>
          <p:cNvPr id="1026" name="Picture 2" descr="http://t1.gstatic.com/images?q=tbn:ANd9GcSOBuh0PNK-BgzalPGtqpB9-wRr-iSWMXRoQEfDdseOzNXjNfI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72816"/>
            <a:ext cx="2664296" cy="23312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1.gstatic.com/images?q=tbn:ANd9GcTtWowFsie_d8jTPYgeHj0bcOOJTKNn4uWOMyGvc24KF5YHXnx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1359357"/>
            <a:ext cx="1710680" cy="315817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fotos.marktplaats.com/kopen/5/25/WnfxHZNz3G7rCvKXrpXilA==.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3972451"/>
            <a:ext cx="3841387" cy="2885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4981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De Joodse sabbatsviering</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8339" y="2494636"/>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sabbatsmaaltijd met wijn en brood.</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0014" y="2957103"/>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Met de bokaal in de hand zingt de vader 	Genesis 2:1-3.</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03381" y="3741131"/>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beker gaat rond.</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907150" y="4196987"/>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Het brood wordt gezegend en gebroken.</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Het wordt gebroken, in stukken gedeeld, in 	zout gedoopt, en rondgedeeld.</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891017" y="5411228"/>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Dan begint de eigenlijke maaltijd, die 	besloten wordt met het zingen van Psalm 	126.	</a:t>
            </a:r>
            <a:endParaRPr lang="nl-NL" sz="2400" dirty="0">
              <a:solidFill>
                <a:srgbClr val="FFFF00"/>
              </a:solidFill>
              <a:latin typeface="Arial" pitchFamily="34" charset="0"/>
              <a:cs typeface="Arial" pitchFamily="34" charset="0"/>
            </a:endParaRPr>
          </a:p>
        </p:txBody>
      </p:sp>
      <p:pic>
        <p:nvPicPr>
          <p:cNvPr id="13"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95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6.	De Joodse sabbatsviering</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Joodse gedachte bij sabbat: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0014" y="3371798"/>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Niet alleen rusten, ophouden met werken.</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17940" y="3982537"/>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Maar besef dat je geen schepper bent.</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930014" y="4653136"/>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Onttrek je lichaam en geest gedurende die dag aan de schepping, en leg die gedurende die ene dag aan de voeten van de Schepper.</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92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Na het gewone vrijdagmiddaggebed worden er zes Psalmen gereciteerd:</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Psalm 95 – 99 en 29.</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930014" y="421137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Psalm 95 vormt de basis voor het onderwijs in Hebreeën 3 en 4. </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61472" y="5373216"/>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a:t>
            </a:r>
            <a:r>
              <a:rPr lang="nl-NL" sz="2400" dirty="0">
                <a:solidFill>
                  <a:srgbClr val="FFFF00"/>
                </a:solidFill>
              </a:rPr>
              <a:t>Zo heb Ik dan gezworen in Mijn toorn; Indien zij in Mijn rust zullen </a:t>
            </a:r>
            <a:r>
              <a:rPr lang="nl-NL" sz="2400" dirty="0" smtClean="0">
                <a:solidFill>
                  <a:srgbClr val="FFFF00"/>
                </a:solidFill>
              </a:rPr>
              <a:t>ingaan!”</a:t>
            </a:r>
            <a:endParaRPr lang="nl-NL" sz="2400" dirty="0">
              <a:solidFill>
                <a:srgbClr val="FFFF00"/>
              </a:solidFill>
            </a:endParaRPr>
          </a:p>
          <a:p>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5920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7"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Zeven maal gebruikt Paulus hier het Griekse woord </a:t>
            </a:r>
            <a:r>
              <a:rPr lang="nl-NL" sz="2400" i="1" dirty="0" err="1" smtClean="0">
                <a:solidFill>
                  <a:srgbClr val="FFFF00"/>
                </a:solidFill>
                <a:latin typeface="Arial" pitchFamily="34" charset="0"/>
                <a:cs typeface="Arial" pitchFamily="34" charset="0"/>
              </a:rPr>
              <a:t>katapausis</a:t>
            </a:r>
            <a:r>
              <a:rPr lang="nl-NL" sz="2400" dirty="0" smtClean="0">
                <a:solidFill>
                  <a:srgbClr val="FFFF00"/>
                </a:solidFill>
                <a:latin typeface="Arial" pitchFamily="34" charset="0"/>
                <a:cs typeface="Arial" pitchFamily="34" charset="0"/>
              </a:rPr>
              <a:t>, rust: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3:11, 18</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4:1, 3, 5, 10, 11</a:t>
            </a:r>
            <a:endParaRPr lang="nl-NL" sz="2400" i="1" dirty="0">
              <a:solidFill>
                <a:srgbClr val="FFFF00"/>
              </a:solidFill>
              <a:latin typeface="Arial" pitchFamily="34" charset="0"/>
              <a:cs typeface="Arial" pitchFamily="34" charset="0"/>
            </a:endParaRPr>
          </a:p>
        </p:txBody>
      </p:sp>
      <p:sp>
        <p:nvSpPr>
          <p:cNvPr id="10" name="Tekstvak 9"/>
          <p:cNvSpPr txBox="1"/>
          <p:nvPr/>
        </p:nvSpPr>
        <p:spPr>
          <a:xfrm>
            <a:off x="925603" y="4437112"/>
            <a:ext cx="7272808" cy="830997"/>
          </a:xfrm>
          <a:prstGeom prst="rect">
            <a:avLst/>
          </a:prstGeom>
          <a:noFill/>
        </p:spPr>
        <p:txBody>
          <a:bodyPr wrap="square" rtlCol="0">
            <a:spAutoFit/>
          </a:bodyPr>
          <a:lstStyle/>
          <a:p>
            <a:r>
              <a:rPr lang="nl-NL" sz="2400" dirty="0" smtClean="0">
                <a:solidFill>
                  <a:srgbClr val="FFFF00"/>
                </a:solidFill>
              </a:rPr>
              <a:t>Hebreeën 4:9</a:t>
            </a:r>
          </a:p>
          <a:p>
            <a:r>
              <a:rPr lang="nl-NL" sz="2400" dirty="0" smtClean="0">
                <a:solidFill>
                  <a:srgbClr val="FFFF00"/>
                </a:solidFill>
              </a:rPr>
              <a:t>“Er </a:t>
            </a:r>
            <a:r>
              <a:rPr lang="nl-NL" sz="2400" dirty="0">
                <a:solidFill>
                  <a:srgbClr val="FFFF00"/>
                </a:solidFill>
              </a:rPr>
              <a:t>blijft dan een rust over voor het volk Gods</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55114" y="5420508"/>
            <a:ext cx="7272808" cy="830997"/>
          </a:xfrm>
          <a:prstGeom prst="rect">
            <a:avLst/>
          </a:prstGeom>
          <a:noFill/>
        </p:spPr>
        <p:txBody>
          <a:bodyPr wrap="square" rtlCol="0">
            <a:spAutoFit/>
          </a:bodyPr>
          <a:lstStyle/>
          <a:p>
            <a:r>
              <a:rPr lang="nl-NL" sz="2400" dirty="0" smtClean="0">
                <a:solidFill>
                  <a:srgbClr val="FFFF00"/>
                </a:solidFill>
              </a:rPr>
              <a:t>Hier is het woord voor rust: </a:t>
            </a:r>
            <a:r>
              <a:rPr lang="nl-NL" sz="2400" i="1" dirty="0" err="1" smtClean="0">
                <a:solidFill>
                  <a:srgbClr val="FFFF00"/>
                </a:solidFill>
              </a:rPr>
              <a:t>sabbatismos</a:t>
            </a:r>
            <a:r>
              <a:rPr lang="nl-NL" sz="2400" i="1" dirty="0" smtClean="0">
                <a:solidFill>
                  <a:srgbClr val="FFFF00"/>
                </a:solidFill>
              </a:rPr>
              <a:t>. </a:t>
            </a:r>
            <a:r>
              <a:rPr lang="nl-NL" sz="2400" dirty="0" smtClean="0">
                <a:solidFill>
                  <a:srgbClr val="FFFF00"/>
                </a:solidFill>
              </a:rPr>
              <a:t>Een sabbatsrust.</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5790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5603" y="272546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sabbatsrust van Israël wordt hier gekoppeld aan de ingang in het land.</a:t>
            </a:r>
            <a:endParaRPr lang="nl-NL" sz="2400" i="1" dirty="0">
              <a:solidFill>
                <a:srgbClr val="FFFF00"/>
              </a:solidFill>
              <a:latin typeface="Arial" pitchFamily="34" charset="0"/>
              <a:cs typeface="Arial" pitchFamily="34" charset="0"/>
            </a:endParaRPr>
          </a:p>
        </p:txBody>
      </p:sp>
      <p:sp>
        <p:nvSpPr>
          <p:cNvPr id="10" name="Tekstvak 9"/>
          <p:cNvSpPr txBox="1"/>
          <p:nvPr/>
        </p:nvSpPr>
        <p:spPr>
          <a:xfrm>
            <a:off x="955114" y="3789040"/>
            <a:ext cx="7272808" cy="830997"/>
          </a:xfrm>
          <a:prstGeom prst="rect">
            <a:avLst/>
          </a:prstGeom>
          <a:noFill/>
        </p:spPr>
        <p:txBody>
          <a:bodyPr wrap="square" rtlCol="0">
            <a:spAutoFit/>
          </a:bodyPr>
          <a:lstStyle/>
          <a:p>
            <a:r>
              <a:rPr lang="nl-NL" sz="2400" dirty="0" smtClean="0">
                <a:solidFill>
                  <a:srgbClr val="FFFF00"/>
                </a:solidFill>
              </a:rPr>
              <a:t>Rust voor Israël betekent dan ook rust in het land en rust van de vijanden rondom.</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1568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 Jozua.</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6121" y="3492182"/>
            <a:ext cx="7272808" cy="2308324"/>
          </a:xfrm>
          <a:prstGeom prst="rect">
            <a:avLst/>
          </a:prstGeom>
          <a:noFill/>
        </p:spPr>
        <p:txBody>
          <a:bodyPr wrap="square" rtlCol="0">
            <a:spAutoFit/>
          </a:bodyPr>
          <a:lstStyle/>
          <a:p>
            <a:r>
              <a:rPr lang="nl-NL" sz="2400" dirty="0" smtClean="0">
                <a:solidFill>
                  <a:srgbClr val="FFFF00"/>
                </a:solidFill>
              </a:rPr>
              <a:t>Jozua 23:1</a:t>
            </a:r>
            <a:br>
              <a:rPr lang="nl-NL" sz="2400" dirty="0" smtClean="0">
                <a:solidFill>
                  <a:srgbClr val="FFFF00"/>
                </a:solidFill>
              </a:rPr>
            </a:br>
            <a:r>
              <a:rPr lang="nl-NL" sz="2400" dirty="0" smtClean="0">
                <a:solidFill>
                  <a:srgbClr val="FFFF00"/>
                </a:solidFill>
              </a:rPr>
              <a:t>“En </a:t>
            </a:r>
            <a:r>
              <a:rPr lang="nl-NL" sz="2400" dirty="0">
                <a:solidFill>
                  <a:srgbClr val="FFFF00"/>
                </a:solidFill>
              </a:rPr>
              <a:t>het geschiedde na vele dagen, nadat de HEERE </a:t>
            </a:r>
            <a:r>
              <a:rPr lang="nl-NL" sz="2400" dirty="0" err="1">
                <a:solidFill>
                  <a:srgbClr val="FFFF00"/>
                </a:solidFill>
              </a:rPr>
              <a:t>Israel</a:t>
            </a:r>
            <a:r>
              <a:rPr lang="nl-NL" sz="2400" dirty="0">
                <a:solidFill>
                  <a:srgbClr val="FFFF00"/>
                </a:solidFill>
              </a:rPr>
              <a:t> rust gegeven had van al zijn vijanden rondom heen, en Jozua oud geworden </a:t>
            </a:r>
            <a:r>
              <a:rPr lang="nl-NL" sz="2400" i="1" dirty="0">
                <a:solidFill>
                  <a:srgbClr val="FFFF00"/>
                </a:solidFill>
              </a:rPr>
              <a:t>en </a:t>
            </a:r>
            <a:r>
              <a:rPr lang="nl-NL" sz="2400" dirty="0">
                <a:solidFill>
                  <a:srgbClr val="FFFF00"/>
                </a:solidFill>
              </a:rPr>
              <a:t>wel bedaagd </a:t>
            </a:r>
            <a:r>
              <a:rPr lang="nl-NL" sz="2400" dirty="0" smtClean="0">
                <a:solidFill>
                  <a:srgbClr val="FFFF00"/>
                </a:solidFill>
              </a:rPr>
              <a:t>was;”</a:t>
            </a:r>
            <a:endParaRPr lang="nl-NL" sz="2400" dirty="0">
              <a:solidFill>
                <a:srgbClr val="FFFF00"/>
              </a:solidFill>
            </a:endParaRPr>
          </a:p>
          <a:p>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812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 David</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6121" y="3492182"/>
            <a:ext cx="7272808" cy="3046988"/>
          </a:xfrm>
          <a:prstGeom prst="rect">
            <a:avLst/>
          </a:prstGeom>
          <a:noFill/>
        </p:spPr>
        <p:txBody>
          <a:bodyPr wrap="square" rtlCol="0">
            <a:spAutoFit/>
          </a:bodyPr>
          <a:lstStyle/>
          <a:p>
            <a:r>
              <a:rPr lang="nl-NL" sz="2400" dirty="0" smtClean="0">
                <a:solidFill>
                  <a:srgbClr val="FFFF00"/>
                </a:solidFill>
              </a:rPr>
              <a:t>2 Samuël 7:9-11</a:t>
            </a:r>
            <a:br>
              <a:rPr lang="nl-NL" sz="2400" dirty="0" smtClean="0">
                <a:solidFill>
                  <a:srgbClr val="FFFF00"/>
                </a:solidFill>
              </a:rPr>
            </a:br>
            <a:r>
              <a:rPr lang="nl-NL" sz="2400" dirty="0" smtClean="0">
                <a:solidFill>
                  <a:srgbClr val="FFFF00"/>
                </a:solidFill>
              </a:rPr>
              <a:t>“En </a:t>
            </a:r>
            <a:r>
              <a:rPr lang="nl-NL" sz="2400" dirty="0">
                <a:solidFill>
                  <a:srgbClr val="FFFF00"/>
                </a:solidFill>
              </a:rPr>
              <a:t>Ik ben met u geweest, overal, waar gij gegaan zijt, en heb al uw vijanden voor uw aangezicht uitgeroeid; en Ik heb u een groten naam gemaakt, als den naam der groten, die op de aarde zijn.  </a:t>
            </a:r>
            <a:r>
              <a:rPr lang="nl-NL" sz="2400" dirty="0" smtClean="0">
                <a:solidFill>
                  <a:srgbClr val="FFFF00"/>
                </a:solidFill>
              </a:rPr>
              <a:t>En </a:t>
            </a:r>
            <a:r>
              <a:rPr lang="nl-NL" sz="2400" dirty="0">
                <a:solidFill>
                  <a:srgbClr val="FFFF00"/>
                </a:solidFill>
              </a:rPr>
              <a:t>Ik heb voor Mijn volk, voor </a:t>
            </a:r>
            <a:r>
              <a:rPr lang="nl-NL" sz="2400" dirty="0" err="1">
                <a:solidFill>
                  <a:srgbClr val="FFFF00"/>
                </a:solidFill>
              </a:rPr>
              <a:t>Israel</a:t>
            </a:r>
            <a:r>
              <a:rPr lang="nl-NL" sz="2400" dirty="0">
                <a:solidFill>
                  <a:srgbClr val="FFFF00"/>
                </a:solidFill>
              </a:rPr>
              <a:t>, een plaats besteld, en hem geplant, dat hij aan zijn plaats </a:t>
            </a:r>
            <a:r>
              <a:rPr lang="nl-NL" sz="2400" dirty="0" err="1">
                <a:solidFill>
                  <a:srgbClr val="FFFF00"/>
                </a:solidFill>
              </a:rPr>
              <a:t>wone</a:t>
            </a:r>
            <a:r>
              <a:rPr lang="nl-NL" sz="2400" dirty="0">
                <a:solidFill>
                  <a:srgbClr val="FFFF00"/>
                </a:solidFill>
              </a:rPr>
              <a:t>, en niet meer heen en weder gedreven worde</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873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 David.</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6121" y="3492182"/>
            <a:ext cx="7272808" cy="2677656"/>
          </a:xfrm>
          <a:prstGeom prst="rect">
            <a:avLst/>
          </a:prstGeom>
          <a:noFill/>
        </p:spPr>
        <p:txBody>
          <a:bodyPr wrap="square" rtlCol="0">
            <a:spAutoFit/>
          </a:bodyPr>
          <a:lstStyle/>
          <a:p>
            <a:r>
              <a:rPr lang="nl-NL" sz="2400" dirty="0" smtClean="0">
                <a:solidFill>
                  <a:srgbClr val="FFFF00"/>
                </a:solidFill>
              </a:rPr>
              <a:t>2 Samuël 7:9-11</a:t>
            </a:r>
            <a:br>
              <a:rPr lang="nl-NL" sz="2400" dirty="0" smtClean="0">
                <a:solidFill>
                  <a:srgbClr val="FFFF00"/>
                </a:solidFill>
              </a:rPr>
            </a:br>
            <a:r>
              <a:rPr lang="nl-NL" sz="2400" dirty="0" smtClean="0">
                <a:solidFill>
                  <a:srgbClr val="FFFF00"/>
                </a:solidFill>
              </a:rPr>
              <a:t>“en </a:t>
            </a:r>
            <a:r>
              <a:rPr lang="nl-NL" sz="2400" dirty="0">
                <a:solidFill>
                  <a:srgbClr val="FFFF00"/>
                </a:solidFill>
              </a:rPr>
              <a:t>de kinderen der verkeerdheid zullen hem niet meer verdrukken, gelijk als in het eerst. </a:t>
            </a:r>
            <a:r>
              <a:rPr lang="nl-NL" sz="2400" dirty="0" smtClean="0">
                <a:solidFill>
                  <a:srgbClr val="FFFF00"/>
                </a:solidFill>
              </a:rPr>
              <a:t>En </a:t>
            </a:r>
            <a:r>
              <a:rPr lang="nl-NL" sz="2400" dirty="0">
                <a:solidFill>
                  <a:srgbClr val="FFFF00"/>
                </a:solidFill>
              </a:rPr>
              <a:t>van dien dag af, dat Ik geboden heb richters te wezen over Mijn volk </a:t>
            </a:r>
            <a:r>
              <a:rPr lang="nl-NL" sz="2400" dirty="0" err="1">
                <a:solidFill>
                  <a:srgbClr val="FFFF00"/>
                </a:solidFill>
              </a:rPr>
              <a:t>Israel</a:t>
            </a:r>
            <a:r>
              <a:rPr lang="nl-NL" sz="2400" dirty="0">
                <a:solidFill>
                  <a:srgbClr val="FFFF00"/>
                </a:solidFill>
              </a:rPr>
              <a:t>. Doch u heb Ik rust gegeven van al uw vijanden. Ook geeft u de HEERE te kennen, dat de HEERE u een huis maken zal</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3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Joom</a:t>
            </a:r>
            <a:r>
              <a:rPr lang="nl-NL" sz="2400" dirty="0" smtClean="0">
                <a:solidFill>
                  <a:srgbClr val="FFFF00"/>
                </a:solidFill>
                <a:latin typeface="Arial" pitchFamily="34" charset="0"/>
                <a:cs typeface="Arial" pitchFamily="34" charset="0"/>
              </a:rPr>
              <a:t> </a:t>
            </a:r>
            <a:r>
              <a:rPr lang="nl-NL" sz="2400" dirty="0" err="1" smtClean="0">
                <a:solidFill>
                  <a:srgbClr val="FFFF00"/>
                </a:solidFill>
                <a:latin typeface="Arial" pitchFamily="34" charset="0"/>
                <a:cs typeface="Arial" pitchFamily="34" charset="0"/>
              </a:rPr>
              <a:t>Kippoer</a:t>
            </a:r>
            <a:r>
              <a:rPr lang="nl-NL" sz="2400" dirty="0" smtClean="0">
                <a:solidFill>
                  <a:srgbClr val="FFFF00"/>
                </a:solidFill>
                <a:latin typeface="Arial" pitchFamily="34" charset="0"/>
                <a:cs typeface="Arial" pitchFamily="34" charset="0"/>
              </a:rPr>
              <a: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Lev. 23:28</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3905" y="414908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	De eerste en de achtste dag van ‘</a:t>
            </a:r>
            <a:r>
              <a:rPr lang="nl-NL" sz="2400" dirty="0" err="1" smtClean="0">
                <a:solidFill>
                  <a:srgbClr val="FFFF00"/>
                </a:solidFill>
                <a:latin typeface="Arial" pitchFamily="34" charset="0"/>
                <a:cs typeface="Arial" pitchFamily="34" charset="0"/>
              </a:rPr>
              <a:t>Soekkoot</a:t>
            </a:r>
            <a:r>
              <a:rPr lang="nl-NL" sz="2400" dirty="0" smtClean="0">
                <a:solidFill>
                  <a:srgbClr val="FFFF00"/>
                </a:solidFill>
                <a:latin typeface="Arial" pitchFamily="34" charset="0"/>
                <a:cs typeface="Arial" pitchFamily="34" charset="0"/>
              </a:rPr>
              <a: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Lev. 23:35</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38857" y="5301208"/>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Ofwel </a:t>
            </a:r>
            <a:r>
              <a:rPr lang="nl-NL" sz="2400" b="1" i="1" dirty="0" smtClean="0">
                <a:solidFill>
                  <a:srgbClr val="FFFF00"/>
                </a:solidFill>
                <a:latin typeface="Arial" pitchFamily="34" charset="0"/>
                <a:cs typeface="Arial" pitchFamily="34" charset="0"/>
              </a:rPr>
              <a:t>zeven</a:t>
            </a:r>
            <a:r>
              <a:rPr lang="nl-NL" sz="2400" dirty="0" smtClean="0">
                <a:solidFill>
                  <a:srgbClr val="FFFF00"/>
                </a:solidFill>
                <a:latin typeface="Arial" pitchFamily="34" charset="0"/>
                <a:cs typeface="Arial" pitchFamily="34" charset="0"/>
              </a:rPr>
              <a:t> heilige </a:t>
            </a:r>
            <a:r>
              <a:rPr lang="nl-NL" sz="2400" dirty="0" err="1" smtClean="0">
                <a:solidFill>
                  <a:srgbClr val="FFFF00"/>
                </a:solidFill>
                <a:latin typeface="Arial" pitchFamily="34" charset="0"/>
                <a:cs typeface="Arial" pitchFamily="34" charset="0"/>
              </a:rPr>
              <a:t>samenroepingen</a:t>
            </a:r>
            <a:r>
              <a:rPr lang="nl-NL" sz="2400" dirty="0" smtClean="0">
                <a:solidFill>
                  <a:srgbClr val="FFFF00"/>
                </a:solidFill>
                <a:latin typeface="Arial" pitchFamily="34" charset="0"/>
                <a:cs typeface="Arial" pitchFamily="34" charset="0"/>
              </a:rPr>
              <a:t>, naast de wekelijkse sabbat.</a:t>
            </a:r>
            <a:endParaRPr lang="nl-NL" sz="2400" dirty="0">
              <a:solidFill>
                <a:srgbClr val="FFFF00"/>
              </a:solidFill>
              <a:latin typeface="Arial" pitchFamily="34" charset="0"/>
              <a:cs typeface="Arial" pitchFamily="34" charset="0"/>
            </a:endParaRPr>
          </a:p>
        </p:txBody>
      </p:sp>
      <p:pic>
        <p:nvPicPr>
          <p:cNvPr id="10"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88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 Salomo.</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6121" y="3492182"/>
            <a:ext cx="7272808" cy="2308324"/>
          </a:xfrm>
          <a:prstGeom prst="rect">
            <a:avLst/>
          </a:prstGeom>
          <a:noFill/>
        </p:spPr>
        <p:txBody>
          <a:bodyPr wrap="square" rtlCol="0">
            <a:spAutoFit/>
          </a:bodyPr>
          <a:lstStyle/>
          <a:p>
            <a:r>
              <a:rPr lang="nl-NL" sz="2400" b="1" dirty="0">
                <a:solidFill>
                  <a:srgbClr val="FFFF00"/>
                </a:solidFill>
              </a:rPr>
              <a:t>1 </a:t>
            </a:r>
            <a:r>
              <a:rPr lang="nl-NL" sz="2400" b="1" dirty="0" smtClean="0">
                <a:solidFill>
                  <a:srgbClr val="FFFF00"/>
                </a:solidFill>
              </a:rPr>
              <a:t>Koningen </a:t>
            </a:r>
            <a:r>
              <a:rPr lang="nl-NL" sz="2400" b="1" dirty="0">
                <a:solidFill>
                  <a:srgbClr val="FFFF00"/>
                </a:solidFill>
              </a:rPr>
              <a:t>8:56 </a:t>
            </a:r>
            <a:r>
              <a:rPr lang="nl-NL" sz="2400" dirty="0">
                <a:solidFill>
                  <a:srgbClr val="FFFF00"/>
                </a:solidFill>
              </a:rPr>
              <a:t/>
            </a:r>
            <a:br>
              <a:rPr lang="nl-NL" sz="2400" dirty="0">
                <a:solidFill>
                  <a:srgbClr val="FFFF00"/>
                </a:solidFill>
              </a:rPr>
            </a:br>
            <a:r>
              <a:rPr lang="nl-NL" sz="2400" dirty="0" smtClean="0">
                <a:solidFill>
                  <a:srgbClr val="FFFF00"/>
                </a:solidFill>
              </a:rPr>
              <a:t>“Geloofd </a:t>
            </a:r>
            <a:r>
              <a:rPr lang="nl-NL" sz="2400" dirty="0">
                <a:solidFill>
                  <a:srgbClr val="FFFF00"/>
                </a:solidFill>
              </a:rPr>
              <a:t>zij de HEERE, Die aan Zijn volk </a:t>
            </a:r>
            <a:r>
              <a:rPr lang="nl-NL" sz="2400" dirty="0" err="1">
                <a:solidFill>
                  <a:srgbClr val="FFFF00"/>
                </a:solidFill>
              </a:rPr>
              <a:t>Israel</a:t>
            </a:r>
            <a:r>
              <a:rPr lang="nl-NL" sz="2400" dirty="0">
                <a:solidFill>
                  <a:srgbClr val="FFFF00"/>
                </a:solidFill>
              </a:rPr>
              <a:t> rust gegeven heeft, naar alles, wat Hij gesproken heeft ! Niet een enig woord is er gevallen van al Zijn goede woorden, die Hij gesproken heeft door den dienst van Mozes, Zijn knecht</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965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6121" y="3492182"/>
            <a:ext cx="7272808" cy="461665"/>
          </a:xfrm>
          <a:prstGeom prst="rect">
            <a:avLst/>
          </a:prstGeom>
          <a:noFill/>
        </p:spPr>
        <p:txBody>
          <a:bodyPr wrap="square" rtlCol="0">
            <a:spAutoFit/>
          </a:bodyPr>
          <a:lstStyle/>
          <a:p>
            <a:r>
              <a:rPr lang="nl-NL" sz="2400" dirty="0" smtClean="0">
                <a:solidFill>
                  <a:srgbClr val="FFFF00"/>
                </a:solidFill>
              </a:rPr>
              <a:t>Jozua – de HEERE is Heil, Verlossing</a:t>
            </a:r>
            <a:r>
              <a:rPr lang="nl-NL" sz="2400" dirty="0">
                <a:solidFill>
                  <a:srgbClr val="FFFF00"/>
                </a:solidFill>
              </a:rPr>
              <a:t>.</a:t>
            </a:r>
            <a:r>
              <a:rPr lang="nl-NL" sz="2400" dirty="0" smtClean="0">
                <a:solidFill>
                  <a:srgbClr val="FFFF00"/>
                </a:solidFill>
              </a:rPr>
              <a:t> Jezus</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26121" y="4106247"/>
            <a:ext cx="7272808" cy="461665"/>
          </a:xfrm>
          <a:prstGeom prst="rect">
            <a:avLst/>
          </a:prstGeom>
          <a:noFill/>
        </p:spPr>
        <p:txBody>
          <a:bodyPr wrap="square" rtlCol="0">
            <a:spAutoFit/>
          </a:bodyPr>
          <a:lstStyle/>
          <a:p>
            <a:r>
              <a:rPr lang="nl-NL" sz="2400" dirty="0" smtClean="0">
                <a:solidFill>
                  <a:srgbClr val="FFFF00"/>
                </a:solidFill>
              </a:rPr>
              <a:t>David – Geliefde.</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43807" y="4798295"/>
            <a:ext cx="7272808" cy="461665"/>
          </a:xfrm>
          <a:prstGeom prst="rect">
            <a:avLst/>
          </a:prstGeom>
          <a:noFill/>
        </p:spPr>
        <p:txBody>
          <a:bodyPr wrap="square" rtlCol="0">
            <a:spAutoFit/>
          </a:bodyPr>
          <a:lstStyle/>
          <a:p>
            <a:r>
              <a:rPr lang="nl-NL" sz="2400" dirty="0" smtClean="0">
                <a:solidFill>
                  <a:srgbClr val="FFFF00"/>
                </a:solidFill>
              </a:rPr>
              <a:t>Salomo – Vrede </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110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43807" y="3300647"/>
            <a:ext cx="7272808" cy="461665"/>
          </a:xfrm>
          <a:prstGeom prst="rect">
            <a:avLst/>
          </a:prstGeom>
          <a:noFill/>
        </p:spPr>
        <p:txBody>
          <a:bodyPr wrap="square" rtlCol="0">
            <a:spAutoFit/>
          </a:bodyPr>
          <a:lstStyle/>
          <a:p>
            <a:r>
              <a:rPr lang="nl-NL" sz="2400" dirty="0" smtClean="0">
                <a:solidFill>
                  <a:srgbClr val="FFFF00"/>
                </a:solidFill>
              </a:rPr>
              <a:t>Dit zijn schaduwvervullingen.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43807" y="3875414"/>
            <a:ext cx="7272808" cy="830997"/>
          </a:xfrm>
          <a:prstGeom prst="rect">
            <a:avLst/>
          </a:prstGeom>
          <a:noFill/>
        </p:spPr>
        <p:txBody>
          <a:bodyPr wrap="square" rtlCol="0">
            <a:spAutoFit/>
          </a:bodyPr>
          <a:lstStyle/>
          <a:p>
            <a:r>
              <a:rPr lang="nl-NL" sz="2400" dirty="0" smtClean="0">
                <a:solidFill>
                  <a:srgbClr val="FFFF00"/>
                </a:solidFill>
              </a:rPr>
              <a:t>De ware rust voor Israël in de Heere Jezus, de Geliefde, de Vredevorst, moet nog komen.</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43807" y="4798295"/>
            <a:ext cx="7272808" cy="461665"/>
          </a:xfrm>
          <a:prstGeom prst="rect">
            <a:avLst/>
          </a:prstGeom>
          <a:noFill/>
        </p:spPr>
        <p:txBody>
          <a:bodyPr wrap="square" rtlCol="0">
            <a:spAutoFit/>
          </a:bodyPr>
          <a:lstStyle/>
          <a:p>
            <a:r>
              <a:rPr lang="nl-NL" sz="2400" dirty="0" smtClean="0">
                <a:solidFill>
                  <a:srgbClr val="FFFF00"/>
                </a:solidFill>
              </a:rPr>
              <a:t>Wanneer? </a:t>
            </a:r>
            <a:endParaRPr lang="nl-NL" sz="2400" dirty="0">
              <a:solidFill>
                <a:srgbClr val="FFFF00"/>
              </a:solidFill>
              <a:latin typeface="Arial" pitchFamily="34" charset="0"/>
              <a:cs typeface="Arial" pitchFamily="34" charset="0"/>
            </a:endParaRPr>
          </a:p>
        </p:txBody>
      </p:sp>
      <p:pic>
        <p:nvPicPr>
          <p:cNvPr id="11"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24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a:solidFill>
                  <a:srgbClr val="FFFF00"/>
                </a:solidFill>
                <a:latin typeface="Arial" pitchFamily="34" charset="0"/>
                <a:cs typeface="Arial" pitchFamily="34" charset="0"/>
              </a:rPr>
              <a:t>7</a:t>
            </a:r>
            <a:r>
              <a:rPr lang="nl-NL" sz="2400" dirty="0" smtClean="0">
                <a:solidFill>
                  <a:srgbClr val="FFFF00"/>
                </a:solidFill>
                <a:latin typeface="Arial" pitchFamily="34" charset="0"/>
                <a:cs typeface="Arial" pitchFamily="34" charset="0"/>
              </a:rPr>
              <a:t>.	Hebreeën 3 en 4</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899592" y="2708920"/>
            <a:ext cx="7272808" cy="461665"/>
          </a:xfrm>
          <a:prstGeom prst="rect">
            <a:avLst/>
          </a:prstGeom>
          <a:noFill/>
        </p:spPr>
        <p:txBody>
          <a:bodyPr wrap="square" rtlCol="0">
            <a:spAutoFit/>
          </a:bodyPr>
          <a:lstStyle/>
          <a:p>
            <a:r>
              <a:rPr lang="nl-NL" sz="2400" dirty="0" smtClean="0">
                <a:solidFill>
                  <a:srgbClr val="FFFF00"/>
                </a:solidFill>
              </a:rPr>
              <a:t>Rust van de vijanden rondom.</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864384" y="3298536"/>
            <a:ext cx="7272808" cy="461665"/>
          </a:xfrm>
          <a:prstGeom prst="rect">
            <a:avLst/>
          </a:prstGeom>
          <a:noFill/>
        </p:spPr>
        <p:txBody>
          <a:bodyPr wrap="square" rtlCol="0">
            <a:spAutoFit/>
          </a:bodyPr>
          <a:lstStyle/>
          <a:p>
            <a:r>
              <a:rPr lang="nl-NL" sz="2400" dirty="0" smtClean="0">
                <a:solidFill>
                  <a:srgbClr val="FFFF00"/>
                </a:solidFill>
              </a:rPr>
              <a:t>Wanneer?</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73994" y="3861216"/>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Jesaja 14:1 – 23; de </a:t>
            </a:r>
            <a:r>
              <a:rPr lang="nl-NL" sz="2400" dirty="0" err="1" smtClean="0">
                <a:solidFill>
                  <a:srgbClr val="FFFF00"/>
                </a:solidFill>
                <a:latin typeface="Arial" pitchFamily="34" charset="0"/>
                <a:cs typeface="Arial" pitchFamily="34" charset="0"/>
              </a:rPr>
              <a:t>nederwerping</a:t>
            </a:r>
            <a:r>
              <a:rPr lang="nl-NL" sz="2400" dirty="0" smtClean="0">
                <a:solidFill>
                  <a:srgbClr val="FFFF00"/>
                </a:solidFill>
                <a:latin typeface="Arial" pitchFamily="34" charset="0"/>
                <a:cs typeface="Arial" pitchFamily="34" charset="0"/>
              </a:rPr>
              <a:t> van satan; rust voor Israël.</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899592" y="4706411"/>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Openbaring 20:1 – 3; de duizendjarige sabbat.</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Psalm 90:4</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2 Petrus 3:8 – 18 </a:t>
            </a:r>
            <a:endParaRPr lang="nl-NL" sz="2400" dirty="0">
              <a:solidFill>
                <a:srgbClr val="FFFF00"/>
              </a:solidFill>
              <a:latin typeface="Arial" pitchFamily="34" charset="0"/>
              <a:cs typeface="Arial" pitchFamily="34" charset="0"/>
            </a:endParaRPr>
          </a:p>
        </p:txBody>
      </p:sp>
      <p:pic>
        <p:nvPicPr>
          <p:cNvPr id="12"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4187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8.	De uitdrukking ‘sabbat </a:t>
            </a:r>
            <a:r>
              <a:rPr lang="nl-NL" sz="2400" dirty="0" err="1" smtClean="0">
                <a:solidFill>
                  <a:srgbClr val="FFFF00"/>
                </a:solidFill>
                <a:latin typeface="Arial" pitchFamily="34" charset="0"/>
                <a:cs typeface="Arial" pitchFamily="34" charset="0"/>
              </a:rPr>
              <a:t>sabbatoon</a:t>
            </a:r>
            <a:r>
              <a:rPr lang="nl-NL" sz="2400" dirty="0" smtClean="0">
                <a:solidFill>
                  <a:srgbClr val="FFFF00"/>
                </a:solidFill>
                <a:latin typeface="Arial" pitchFamily="34" charset="0"/>
                <a:cs typeface="Arial" pitchFamily="34" charset="0"/>
              </a:rPr>
              <a:t>’</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18869" y="2957704"/>
            <a:ext cx="8064895"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31:15, de wekelijkse rustdag</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06183" y="3419369"/>
            <a:ext cx="8020681"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35:2, de wekelijkse rustdag</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867579" y="3894726"/>
            <a:ext cx="8020681"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16:31, de grote verzoendag</a:t>
            </a:r>
            <a:endParaRPr lang="nl-NL" sz="2400" dirty="0">
              <a:solidFill>
                <a:srgbClr val="FFFF00"/>
              </a:solidFill>
              <a:latin typeface="Arial" pitchFamily="34" charset="0"/>
              <a:cs typeface="Arial" pitchFamily="34" charset="0"/>
            </a:endParaRPr>
          </a:p>
        </p:txBody>
      </p:sp>
      <p:sp>
        <p:nvSpPr>
          <p:cNvPr id="12" name="Tekstvak 11"/>
          <p:cNvSpPr txBox="1"/>
          <p:nvPr/>
        </p:nvSpPr>
        <p:spPr>
          <a:xfrm>
            <a:off x="867580" y="4344947"/>
            <a:ext cx="8020681"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23:3, de wekelijkse rustdag</a:t>
            </a:r>
            <a:endParaRPr lang="nl-NL" sz="2400" dirty="0">
              <a:solidFill>
                <a:srgbClr val="FFFF00"/>
              </a:solidFill>
              <a:latin typeface="Arial" pitchFamily="34" charset="0"/>
              <a:cs typeface="Arial" pitchFamily="34" charset="0"/>
            </a:endParaRPr>
          </a:p>
        </p:txBody>
      </p:sp>
      <p:sp>
        <p:nvSpPr>
          <p:cNvPr id="13" name="Tekstvak 12"/>
          <p:cNvSpPr txBox="1"/>
          <p:nvPr/>
        </p:nvSpPr>
        <p:spPr>
          <a:xfrm>
            <a:off x="888766" y="4826051"/>
            <a:ext cx="8020681"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23:32, de grote verzoendag</a:t>
            </a:r>
            <a:endParaRPr lang="nl-NL" sz="2400" dirty="0">
              <a:solidFill>
                <a:srgbClr val="FFFF00"/>
              </a:solidFill>
              <a:latin typeface="Arial" pitchFamily="34" charset="0"/>
              <a:cs typeface="Arial" pitchFamily="34" charset="0"/>
            </a:endParaRPr>
          </a:p>
        </p:txBody>
      </p:sp>
      <p:sp>
        <p:nvSpPr>
          <p:cNvPr id="14" name="Tekstvak 13"/>
          <p:cNvSpPr txBox="1"/>
          <p:nvPr/>
        </p:nvSpPr>
        <p:spPr>
          <a:xfrm>
            <a:off x="871080" y="5291863"/>
            <a:ext cx="8020681"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25:4, het sabbatsjaar</a:t>
            </a:r>
            <a:endParaRPr lang="nl-NL" sz="2400" dirty="0">
              <a:solidFill>
                <a:srgbClr val="FFFF00"/>
              </a:solidFill>
              <a:latin typeface="Arial" pitchFamily="34" charset="0"/>
              <a:cs typeface="Arial" pitchFamily="34" charset="0"/>
            </a:endParaRPr>
          </a:p>
        </p:txBody>
      </p:sp>
      <p:sp>
        <p:nvSpPr>
          <p:cNvPr id="15" name="Tekstvak 14"/>
          <p:cNvSpPr txBox="1"/>
          <p:nvPr/>
        </p:nvSpPr>
        <p:spPr>
          <a:xfrm>
            <a:off x="975177" y="5838039"/>
            <a:ext cx="8020681" cy="461665"/>
          </a:xfrm>
          <a:prstGeom prst="rect">
            <a:avLst/>
          </a:prstGeom>
          <a:noFill/>
        </p:spPr>
        <p:txBody>
          <a:bodyPr wrap="square" rtlCol="0">
            <a:spAutoFit/>
          </a:bodyPr>
          <a:lstStyle/>
          <a:p>
            <a:r>
              <a:rPr lang="nl-NL" sz="2400" i="1" dirty="0" err="1" smtClean="0">
                <a:solidFill>
                  <a:srgbClr val="FFFF00"/>
                </a:solidFill>
                <a:latin typeface="Arial" pitchFamily="34" charset="0"/>
                <a:cs typeface="Arial" pitchFamily="34" charset="0"/>
              </a:rPr>
              <a:t>sabatoon</a:t>
            </a:r>
            <a:r>
              <a:rPr lang="nl-NL" sz="2400" dirty="0" smtClean="0">
                <a:solidFill>
                  <a:srgbClr val="FFFF00"/>
                </a:solidFill>
                <a:latin typeface="Arial" pitchFamily="34" charset="0"/>
                <a:cs typeface="Arial" pitchFamily="34" charset="0"/>
              </a:rPr>
              <a:t> ook in Exodus 16:23, Leviticus 23:24, 39; 25:5</a:t>
            </a:r>
            <a:endParaRPr lang="nl-NL" sz="2400" dirty="0">
              <a:solidFill>
                <a:srgbClr val="FFFF00"/>
              </a:solidFill>
              <a:latin typeface="Arial" pitchFamily="34" charset="0"/>
              <a:cs typeface="Arial" pitchFamily="34" charset="0"/>
            </a:endParaRPr>
          </a:p>
        </p:txBody>
      </p:sp>
      <p:pic>
        <p:nvPicPr>
          <p:cNvPr id="17"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921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13" grpId="0"/>
      <p:bldP spid="14" grpId="0"/>
      <p:bldP spid="1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4154984"/>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25:2 – 6 </a:t>
            </a:r>
            <a:br>
              <a:rPr lang="nl-NL" sz="2400" dirty="0" smtClean="0">
                <a:solidFill>
                  <a:srgbClr val="FFFF00"/>
                </a:solidFill>
                <a:latin typeface="Arial" pitchFamily="34" charset="0"/>
                <a:cs typeface="Arial" pitchFamily="34" charset="0"/>
              </a:rPr>
            </a:br>
            <a:r>
              <a:rPr lang="nl-NL" sz="2400" dirty="0" smtClean="0">
                <a:solidFill>
                  <a:srgbClr val="FFFF00"/>
                </a:solidFill>
              </a:rPr>
              <a:t>Spreek </a:t>
            </a:r>
            <a:r>
              <a:rPr lang="nl-NL" sz="2400" dirty="0">
                <a:solidFill>
                  <a:srgbClr val="FFFF00"/>
                </a:solidFill>
              </a:rPr>
              <a:t>tot de kinderen </a:t>
            </a:r>
            <a:r>
              <a:rPr lang="nl-NL" sz="2400" dirty="0" err="1">
                <a:solidFill>
                  <a:srgbClr val="FFFF00"/>
                </a:solidFill>
              </a:rPr>
              <a:t>Israels</a:t>
            </a:r>
            <a:r>
              <a:rPr lang="nl-NL" sz="2400" dirty="0">
                <a:solidFill>
                  <a:srgbClr val="FFFF00"/>
                </a:solidFill>
              </a:rPr>
              <a:t>, en zeg tot hen: Wanneer gij zult gekomen zijn in dat land, dat Ik u </a:t>
            </a:r>
            <a:r>
              <a:rPr lang="nl-NL" sz="2400" dirty="0" err="1">
                <a:solidFill>
                  <a:srgbClr val="FFFF00"/>
                </a:solidFill>
              </a:rPr>
              <a:t>geve</a:t>
            </a:r>
            <a:r>
              <a:rPr lang="nl-NL" sz="2400" dirty="0">
                <a:solidFill>
                  <a:srgbClr val="FFFF00"/>
                </a:solidFill>
              </a:rPr>
              <a:t>, dan zal dat land rusten, een sabbat den HEERE. </a:t>
            </a:r>
            <a:r>
              <a:rPr lang="nl-NL" sz="2400" dirty="0" smtClean="0">
                <a:solidFill>
                  <a:srgbClr val="FFFF00"/>
                </a:solidFill>
              </a:rPr>
              <a:t>Zes </a:t>
            </a:r>
            <a:r>
              <a:rPr lang="nl-NL" sz="2400" dirty="0">
                <a:solidFill>
                  <a:srgbClr val="FFFF00"/>
                </a:solidFill>
              </a:rPr>
              <a:t>jaren zult gij uw akker bezaaien, en zes jaren uw wijngaard besnijden, en de inkomst daarvan inzamelen. </a:t>
            </a:r>
            <a:r>
              <a:rPr lang="nl-NL" sz="2400" dirty="0" smtClean="0">
                <a:solidFill>
                  <a:srgbClr val="FFFF00"/>
                </a:solidFill>
              </a:rPr>
              <a:t>Doch </a:t>
            </a:r>
            <a:r>
              <a:rPr lang="nl-NL" sz="2400" dirty="0">
                <a:solidFill>
                  <a:srgbClr val="FFFF00"/>
                </a:solidFill>
              </a:rPr>
              <a:t>in het zevende jaar zal voor het land een sabbat der rust zijn, een sabbat den HEERE; uw akker zult gij niet bezaaien en uw wijngaard niet besnijden. </a:t>
            </a:r>
            <a:r>
              <a:rPr lang="nl-NL" sz="2400" dirty="0" smtClean="0">
                <a:solidFill>
                  <a:srgbClr val="FFFF00"/>
                </a:solidFill>
              </a:rPr>
              <a:t>Wat </a:t>
            </a:r>
            <a:r>
              <a:rPr lang="nl-NL" sz="2400" dirty="0">
                <a:solidFill>
                  <a:srgbClr val="FFFF00"/>
                </a:solidFill>
              </a:rPr>
              <a:t>van zelf van uw oogst zal gewassen zijn, zult gij niet inoogsten, en de druiven uwer afzondering zult gij niet afsnijden; </a:t>
            </a:r>
            <a:endParaRPr lang="nl-NL" sz="2400" dirty="0">
              <a:solidFill>
                <a:srgbClr val="FFFF00"/>
              </a:solidFill>
              <a:latin typeface="Arial" pitchFamily="34" charset="0"/>
              <a:cs typeface="Arial" pitchFamily="34" charset="0"/>
            </a:endParaRPr>
          </a:p>
        </p:txBody>
      </p:sp>
      <p:pic>
        <p:nvPicPr>
          <p:cNvPr id="6"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1638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2677656"/>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Leviticus 25:2 – 6 </a:t>
            </a:r>
            <a:br>
              <a:rPr lang="nl-NL" sz="2400" dirty="0" smtClean="0">
                <a:solidFill>
                  <a:srgbClr val="FFFF00"/>
                </a:solidFill>
                <a:latin typeface="Arial" pitchFamily="34" charset="0"/>
                <a:cs typeface="Arial" pitchFamily="34" charset="0"/>
              </a:rPr>
            </a:br>
            <a:r>
              <a:rPr lang="nl-NL" sz="2400" dirty="0" smtClean="0">
                <a:solidFill>
                  <a:srgbClr val="FFFF00"/>
                </a:solidFill>
              </a:rPr>
              <a:t>het </a:t>
            </a:r>
            <a:r>
              <a:rPr lang="nl-NL" sz="2400" dirty="0">
                <a:solidFill>
                  <a:srgbClr val="FFFF00"/>
                </a:solidFill>
              </a:rPr>
              <a:t>zal een jaar der ruste voor het land zijn. </a:t>
            </a:r>
            <a:r>
              <a:rPr lang="nl-NL" sz="2400" dirty="0" smtClean="0">
                <a:solidFill>
                  <a:srgbClr val="FFFF00"/>
                </a:solidFill>
              </a:rPr>
              <a:t>En </a:t>
            </a:r>
            <a:r>
              <a:rPr lang="nl-NL" sz="2400" dirty="0">
                <a:solidFill>
                  <a:srgbClr val="FFFF00"/>
                </a:solidFill>
              </a:rPr>
              <a:t>de </a:t>
            </a:r>
            <a:r>
              <a:rPr lang="nl-NL" sz="2400" i="1" dirty="0">
                <a:solidFill>
                  <a:srgbClr val="FFFF00"/>
                </a:solidFill>
              </a:rPr>
              <a:t>inkomst van </a:t>
            </a:r>
            <a:r>
              <a:rPr lang="nl-NL" sz="2400" dirty="0">
                <a:solidFill>
                  <a:srgbClr val="FFFF00"/>
                </a:solidFill>
              </a:rPr>
              <a:t>den sabbat des lands zal voor u tot </a:t>
            </a:r>
            <a:r>
              <a:rPr lang="nl-NL" sz="2400" dirty="0" err="1">
                <a:solidFill>
                  <a:srgbClr val="FFFF00"/>
                </a:solidFill>
              </a:rPr>
              <a:t>spijze</a:t>
            </a:r>
            <a:r>
              <a:rPr lang="nl-NL" sz="2400" dirty="0">
                <a:solidFill>
                  <a:srgbClr val="FFFF00"/>
                </a:solidFill>
              </a:rPr>
              <a:t> zijn, voor u, en voor uw knecht, en voor uw dienstmaagd, en voor uw dagloner, en voor uw bijwoner, die bij u als vreemdelingen verkeren;  </a:t>
            </a:r>
            <a:r>
              <a:rPr lang="nl-NL" sz="2400" baseline="30000" dirty="0">
                <a:solidFill>
                  <a:srgbClr val="FFFF00"/>
                </a:solidFill>
              </a:rPr>
              <a:t>7</a:t>
            </a:r>
            <a:r>
              <a:rPr lang="nl-NL" sz="2400" dirty="0">
                <a:solidFill>
                  <a:srgbClr val="FFFF00"/>
                </a:solidFill>
              </a:rPr>
              <a:t> Mitsgaders voor het vee, en voor het gedierte, dat in uw land is, zal al de inkomst daarvan tot </a:t>
            </a:r>
            <a:r>
              <a:rPr lang="nl-NL" sz="2400" dirty="0" err="1">
                <a:solidFill>
                  <a:srgbClr val="FFFF00"/>
                </a:solidFill>
              </a:rPr>
              <a:t>spijze</a:t>
            </a:r>
            <a:r>
              <a:rPr lang="nl-NL" sz="2400" dirty="0">
                <a:solidFill>
                  <a:srgbClr val="FFFF00"/>
                </a:solidFill>
              </a:rPr>
              <a:t> zijn. </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6986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3416320"/>
          </a:xfrm>
          <a:prstGeom prst="rect">
            <a:avLst/>
          </a:prstGeom>
          <a:noFill/>
        </p:spPr>
        <p:txBody>
          <a:bodyPr wrap="square" rtlCol="0">
            <a:spAutoFit/>
          </a:bodyPr>
          <a:lstStyle/>
          <a:p>
            <a:r>
              <a:rPr lang="nl-NL" sz="2400" b="1" dirty="0">
                <a:solidFill>
                  <a:srgbClr val="FFFF00"/>
                </a:solidFill>
              </a:rPr>
              <a:t>Leviticus </a:t>
            </a:r>
            <a:r>
              <a:rPr lang="nl-NL" sz="2400" b="1" dirty="0" smtClean="0">
                <a:solidFill>
                  <a:srgbClr val="FFFF00"/>
                </a:solidFill>
              </a:rPr>
              <a:t>26:23-35</a:t>
            </a:r>
            <a:br>
              <a:rPr lang="nl-NL" sz="2400" b="1" dirty="0" smtClean="0">
                <a:solidFill>
                  <a:srgbClr val="FFFF00"/>
                </a:solidFill>
              </a:rPr>
            </a:br>
            <a:r>
              <a:rPr lang="nl-NL" sz="2400" dirty="0" smtClean="0">
                <a:solidFill>
                  <a:srgbClr val="FFFF00"/>
                </a:solidFill>
              </a:rPr>
              <a:t>Indien </a:t>
            </a:r>
            <a:r>
              <a:rPr lang="nl-NL" sz="2400" dirty="0">
                <a:solidFill>
                  <a:srgbClr val="FFFF00"/>
                </a:solidFill>
              </a:rPr>
              <a:t>gij nog door deze dingen Mij niet getuchtigd zult zijn, maar met Mij </a:t>
            </a:r>
            <a:r>
              <a:rPr lang="nl-NL" sz="2400" i="1" dirty="0">
                <a:solidFill>
                  <a:srgbClr val="FFFF00"/>
                </a:solidFill>
              </a:rPr>
              <a:t>in </a:t>
            </a:r>
            <a:r>
              <a:rPr lang="nl-NL" sz="2400" dirty="0">
                <a:solidFill>
                  <a:srgbClr val="FFFF00"/>
                </a:solidFill>
              </a:rPr>
              <a:t>tegenheid wandelen</a:t>
            </a:r>
            <a:r>
              <a:rPr lang="nl-NL" sz="2400" dirty="0" smtClean="0">
                <a:solidFill>
                  <a:srgbClr val="FFFF00"/>
                </a:solidFill>
              </a:rPr>
              <a:t>; Zo </a:t>
            </a:r>
            <a:r>
              <a:rPr lang="nl-NL" sz="2400" dirty="0">
                <a:solidFill>
                  <a:srgbClr val="FFFF00"/>
                </a:solidFill>
              </a:rPr>
              <a:t>zal Ik ook met u in tegenheid wandelen, en Ik zal u ook zevenvoudig over uw zonden slaan. </a:t>
            </a:r>
            <a:r>
              <a:rPr lang="nl-NL" sz="2400" dirty="0" smtClean="0">
                <a:solidFill>
                  <a:srgbClr val="FFFF00"/>
                </a:solidFill>
              </a:rPr>
              <a:t>Want </a:t>
            </a:r>
            <a:r>
              <a:rPr lang="nl-NL" sz="2400" dirty="0">
                <a:solidFill>
                  <a:srgbClr val="FFFF00"/>
                </a:solidFill>
              </a:rPr>
              <a:t>Ik zal een zwaard over u brengen, dat de wraak des verbonds wreken zal, zodat gij in uw steden vergaderd zult worden; dan zal Ik de pest in het midden van u zenden, en gij zult in de hand des vijands overgegeven worden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5212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3785652"/>
          </a:xfrm>
          <a:prstGeom prst="rect">
            <a:avLst/>
          </a:prstGeom>
          <a:noFill/>
        </p:spPr>
        <p:txBody>
          <a:bodyPr wrap="square" rtlCol="0">
            <a:spAutoFit/>
          </a:bodyPr>
          <a:lstStyle/>
          <a:p>
            <a:r>
              <a:rPr lang="nl-NL" sz="2400" b="1" dirty="0">
                <a:solidFill>
                  <a:srgbClr val="FFFF00"/>
                </a:solidFill>
              </a:rPr>
              <a:t>Leviticus </a:t>
            </a:r>
            <a:r>
              <a:rPr lang="nl-NL" sz="2400" b="1" dirty="0" smtClean="0">
                <a:solidFill>
                  <a:srgbClr val="FFFF00"/>
                </a:solidFill>
              </a:rPr>
              <a:t>26:23-35</a:t>
            </a:r>
            <a:br>
              <a:rPr lang="nl-NL" sz="2400" b="1" dirty="0" smtClean="0">
                <a:solidFill>
                  <a:srgbClr val="FFFF00"/>
                </a:solidFill>
              </a:rPr>
            </a:br>
            <a:r>
              <a:rPr lang="nl-NL" sz="2400" dirty="0" smtClean="0">
                <a:solidFill>
                  <a:srgbClr val="FFFF00"/>
                </a:solidFill>
              </a:rPr>
              <a:t>Als </a:t>
            </a:r>
            <a:r>
              <a:rPr lang="nl-NL" sz="2400" dirty="0">
                <a:solidFill>
                  <a:srgbClr val="FFFF00"/>
                </a:solidFill>
              </a:rPr>
              <a:t>Ik u den staf des broods zal gebroken hebben, dan zullen tien vrouwen uw brood in een oven bakken, en zullen uw brood bij het gewicht wedergeven; en gij zult eten, maar niet verzadigd worden</a:t>
            </a:r>
            <a:r>
              <a:rPr lang="nl-NL" sz="2400" dirty="0" smtClean="0">
                <a:solidFill>
                  <a:srgbClr val="FFFF00"/>
                </a:solidFill>
              </a:rPr>
              <a:t>. Als </a:t>
            </a:r>
            <a:r>
              <a:rPr lang="nl-NL" sz="2400" dirty="0">
                <a:solidFill>
                  <a:srgbClr val="FFFF00"/>
                </a:solidFill>
              </a:rPr>
              <a:t>gij ook hierom Mij niet horen zult, maar met Mij wandelen zult in tegenheid;  </a:t>
            </a:r>
            <a:r>
              <a:rPr lang="nl-NL" sz="2400" dirty="0" smtClean="0">
                <a:solidFill>
                  <a:srgbClr val="FFFF00"/>
                </a:solidFill>
              </a:rPr>
              <a:t>Zo </a:t>
            </a:r>
            <a:r>
              <a:rPr lang="nl-NL" sz="2400" dirty="0">
                <a:solidFill>
                  <a:srgbClr val="FFFF00"/>
                </a:solidFill>
              </a:rPr>
              <a:t>zal Ik ook met u in </a:t>
            </a:r>
            <a:r>
              <a:rPr lang="nl-NL" sz="2400" dirty="0" err="1">
                <a:solidFill>
                  <a:srgbClr val="FFFF00"/>
                </a:solidFill>
              </a:rPr>
              <a:t>heetgrimmige</a:t>
            </a:r>
            <a:r>
              <a:rPr lang="nl-NL" sz="2400" dirty="0">
                <a:solidFill>
                  <a:srgbClr val="FFFF00"/>
                </a:solidFill>
              </a:rPr>
              <a:t> tegenheid wandelen, en Ik zal u ook zevenvoudig over uw zonden tuchtigen. </a:t>
            </a:r>
            <a:r>
              <a:rPr lang="nl-NL" sz="2400" dirty="0" smtClean="0">
                <a:solidFill>
                  <a:srgbClr val="FFFF00"/>
                </a:solidFill>
              </a:rPr>
              <a:t>Want </a:t>
            </a:r>
            <a:r>
              <a:rPr lang="nl-NL" sz="2400" dirty="0">
                <a:solidFill>
                  <a:srgbClr val="FFFF00"/>
                </a:solidFill>
              </a:rPr>
              <a:t>gij zult het vlees uwer zonen eten, en het vlees uwer dochteren zult gij </a:t>
            </a:r>
            <a:r>
              <a:rPr lang="nl-NL" sz="2400" dirty="0" smtClean="0">
                <a:solidFill>
                  <a:srgbClr val="FFFF00"/>
                </a:solidFill>
              </a:rPr>
              <a:t>eten.</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1309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4154984"/>
          </a:xfrm>
          <a:prstGeom prst="rect">
            <a:avLst/>
          </a:prstGeom>
          <a:noFill/>
        </p:spPr>
        <p:txBody>
          <a:bodyPr wrap="square" rtlCol="0">
            <a:spAutoFit/>
          </a:bodyPr>
          <a:lstStyle/>
          <a:p>
            <a:r>
              <a:rPr lang="nl-NL" sz="2400" b="1" dirty="0">
                <a:solidFill>
                  <a:srgbClr val="FFFF00"/>
                </a:solidFill>
              </a:rPr>
              <a:t>Leviticus </a:t>
            </a:r>
            <a:r>
              <a:rPr lang="nl-NL" sz="2400" b="1" dirty="0" smtClean="0">
                <a:solidFill>
                  <a:srgbClr val="FFFF00"/>
                </a:solidFill>
              </a:rPr>
              <a:t>26:23-35</a:t>
            </a:r>
            <a:br>
              <a:rPr lang="nl-NL" sz="2400" b="1" dirty="0" smtClean="0">
                <a:solidFill>
                  <a:srgbClr val="FFFF00"/>
                </a:solidFill>
              </a:rPr>
            </a:br>
            <a:r>
              <a:rPr lang="nl-NL" sz="2400" dirty="0" smtClean="0">
                <a:solidFill>
                  <a:srgbClr val="FFFF00"/>
                </a:solidFill>
              </a:rPr>
              <a:t>En </a:t>
            </a:r>
            <a:r>
              <a:rPr lang="nl-NL" sz="2400" dirty="0">
                <a:solidFill>
                  <a:srgbClr val="FFFF00"/>
                </a:solidFill>
              </a:rPr>
              <a:t>Ik zal uw hoogten verderven, en uw zonnebeelden uitroeien, en zal uw dode lichamen op de dode lichamen uwer drekgoden werpen; en Mijn ziel zal aan u walgen. </a:t>
            </a:r>
            <a:r>
              <a:rPr lang="nl-NL" sz="2400" dirty="0" smtClean="0">
                <a:solidFill>
                  <a:srgbClr val="FFFF00"/>
                </a:solidFill>
              </a:rPr>
              <a:t> </a:t>
            </a:r>
            <a:r>
              <a:rPr lang="nl-NL" sz="2400" dirty="0">
                <a:solidFill>
                  <a:srgbClr val="FFFF00"/>
                </a:solidFill>
              </a:rPr>
              <a:t>En Ik zal uw steden een woestijn maken, en uw heiligdommen verwoesten; en Ik zal uw </a:t>
            </a:r>
            <a:r>
              <a:rPr lang="nl-NL" sz="2400" dirty="0" err="1">
                <a:solidFill>
                  <a:srgbClr val="FFFF00"/>
                </a:solidFill>
              </a:rPr>
              <a:t>liefelijken</a:t>
            </a:r>
            <a:r>
              <a:rPr lang="nl-NL" sz="2400" dirty="0">
                <a:solidFill>
                  <a:srgbClr val="FFFF00"/>
                </a:solidFill>
              </a:rPr>
              <a:t> reuk niet rieken. </a:t>
            </a:r>
            <a:r>
              <a:rPr lang="nl-NL" sz="2400" dirty="0" smtClean="0">
                <a:solidFill>
                  <a:srgbClr val="FFFF00"/>
                </a:solidFill>
              </a:rPr>
              <a:t>Ja</a:t>
            </a:r>
            <a:r>
              <a:rPr lang="nl-NL" sz="2400" dirty="0">
                <a:solidFill>
                  <a:srgbClr val="FFFF00"/>
                </a:solidFill>
              </a:rPr>
              <a:t>, Ik zal dat land verwoesten; dat uw vijanden, die daarin zullen wonen, zich daarover ontzetten zullen. </a:t>
            </a:r>
            <a:r>
              <a:rPr lang="nl-NL" sz="2400" dirty="0" smtClean="0">
                <a:solidFill>
                  <a:srgbClr val="FFFF00"/>
                </a:solidFill>
              </a:rPr>
              <a:t>Daartoe </a:t>
            </a:r>
            <a:r>
              <a:rPr lang="nl-NL" sz="2400" dirty="0">
                <a:solidFill>
                  <a:srgbClr val="FFFF00"/>
                </a:solidFill>
              </a:rPr>
              <a:t>zal Ik u onder de heidenen verstrooien; en een zwaard achter u uittrekken; en uw land zal woest, en uw steden zullen een woestijn zijn</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317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9553" y="3014871"/>
            <a:ext cx="7272808" cy="1569660"/>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“Geen dienstwerk zult gij doen.”</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Verzen 7, 8, 21, 25, 35, 36</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“Geen werk zult gij doen.”</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 Verzen 3, 28, 31</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1043169" y="4869160"/>
            <a:ext cx="7272808" cy="1200329"/>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Dit in tegenstelling tot Egypte.</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Daar moesten de Israëlieten niets anders doen dan slavenwerk.</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02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1645" y="2726871"/>
            <a:ext cx="8064895" cy="2677656"/>
          </a:xfrm>
          <a:prstGeom prst="rect">
            <a:avLst/>
          </a:prstGeom>
          <a:noFill/>
        </p:spPr>
        <p:txBody>
          <a:bodyPr wrap="square" rtlCol="0">
            <a:spAutoFit/>
          </a:bodyPr>
          <a:lstStyle/>
          <a:p>
            <a:r>
              <a:rPr lang="nl-NL" sz="2400" b="1" dirty="0">
                <a:solidFill>
                  <a:srgbClr val="FFFF00"/>
                </a:solidFill>
              </a:rPr>
              <a:t>Leviticus </a:t>
            </a:r>
            <a:r>
              <a:rPr lang="nl-NL" sz="2400" b="1" dirty="0" smtClean="0">
                <a:solidFill>
                  <a:srgbClr val="FFFF00"/>
                </a:solidFill>
              </a:rPr>
              <a:t>26:23-35</a:t>
            </a:r>
            <a:br>
              <a:rPr lang="nl-NL" sz="2400" b="1" dirty="0" smtClean="0">
                <a:solidFill>
                  <a:srgbClr val="FFFF00"/>
                </a:solidFill>
              </a:rPr>
            </a:br>
            <a:r>
              <a:rPr lang="nl-NL" sz="2400" dirty="0" smtClean="0">
                <a:solidFill>
                  <a:srgbClr val="FFFF00"/>
                </a:solidFill>
              </a:rPr>
              <a:t>Dan </a:t>
            </a:r>
            <a:r>
              <a:rPr lang="nl-NL" sz="2400" dirty="0">
                <a:solidFill>
                  <a:srgbClr val="FFFF00"/>
                </a:solidFill>
              </a:rPr>
              <a:t>zal het land aan zijn sabbatten een welgevallen hebben, al de dagen der verwoesting, en gij zult in het land uwer vijanden zijn; dan zal het land rusten, en aan zijn sabbatten een welgevallen hebben.  </a:t>
            </a:r>
            <a:r>
              <a:rPr lang="nl-NL" sz="2400" dirty="0" smtClean="0">
                <a:solidFill>
                  <a:srgbClr val="FFFF00"/>
                </a:solidFill>
              </a:rPr>
              <a:t>Al </a:t>
            </a:r>
            <a:r>
              <a:rPr lang="nl-NL" sz="2400" dirty="0">
                <a:solidFill>
                  <a:srgbClr val="FFFF00"/>
                </a:solidFill>
              </a:rPr>
              <a:t>de dagen der verwoesting zal het rusten, overmits het niet rustte in uw sabbatten, als gij daarin </a:t>
            </a:r>
            <a:r>
              <a:rPr lang="nl-NL" sz="2400" dirty="0" err="1">
                <a:solidFill>
                  <a:srgbClr val="FFFF00"/>
                </a:solidFill>
              </a:rPr>
              <a:t>woondet</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1323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60244" y="3175462"/>
            <a:ext cx="8064895" cy="461665"/>
          </a:xfrm>
          <a:prstGeom prst="rect">
            <a:avLst/>
          </a:prstGeom>
          <a:noFill/>
        </p:spPr>
        <p:txBody>
          <a:bodyPr wrap="square" rtlCol="0">
            <a:spAutoFit/>
          </a:bodyPr>
          <a:lstStyle/>
          <a:p>
            <a:r>
              <a:rPr lang="nl-NL" sz="2400" dirty="0" smtClean="0">
                <a:solidFill>
                  <a:srgbClr val="FFFF00"/>
                </a:solidFill>
              </a:rPr>
              <a:t>2 Kronieken 36:21</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1644" y="2622657"/>
            <a:ext cx="8064895" cy="461665"/>
          </a:xfrm>
          <a:prstGeom prst="rect">
            <a:avLst/>
          </a:prstGeom>
          <a:noFill/>
        </p:spPr>
        <p:txBody>
          <a:bodyPr wrap="square" rtlCol="0">
            <a:spAutoFit/>
          </a:bodyPr>
          <a:lstStyle/>
          <a:p>
            <a:r>
              <a:rPr lang="nl-NL" sz="2400" dirty="0" smtClean="0">
                <a:solidFill>
                  <a:srgbClr val="FFFF00"/>
                </a:solidFill>
              </a:rPr>
              <a:t>De Babylonische ballingschap</a:t>
            </a:r>
            <a:endParaRPr lang="nl-NL" sz="2400" dirty="0">
              <a:solidFill>
                <a:srgbClr val="FFFF00"/>
              </a:solidFill>
              <a:latin typeface="Arial" pitchFamily="34" charset="0"/>
              <a:cs typeface="Arial" pitchFamily="34" charset="0"/>
            </a:endParaRPr>
          </a:p>
        </p:txBody>
      </p:sp>
      <p:sp>
        <p:nvSpPr>
          <p:cNvPr id="8" name="Tekstvak 7"/>
          <p:cNvSpPr txBox="1"/>
          <p:nvPr/>
        </p:nvSpPr>
        <p:spPr>
          <a:xfrm>
            <a:off x="960244" y="3632576"/>
            <a:ext cx="8064895" cy="461665"/>
          </a:xfrm>
          <a:prstGeom prst="rect">
            <a:avLst/>
          </a:prstGeom>
          <a:noFill/>
        </p:spPr>
        <p:txBody>
          <a:bodyPr wrap="square" rtlCol="0">
            <a:spAutoFit/>
          </a:bodyPr>
          <a:lstStyle/>
          <a:p>
            <a:r>
              <a:rPr lang="nl-NL" sz="2400" dirty="0" smtClean="0">
                <a:solidFill>
                  <a:srgbClr val="FFFF00"/>
                </a:solidFill>
              </a:rPr>
              <a:t>Jeremia 25:12</a:t>
            </a:r>
            <a:endParaRPr lang="nl-NL" sz="2400" dirty="0">
              <a:solidFill>
                <a:srgbClr val="FFFF00"/>
              </a:solidFill>
              <a:latin typeface="Arial" pitchFamily="34" charset="0"/>
              <a:cs typeface="Arial" pitchFamily="34" charset="0"/>
            </a:endParaRPr>
          </a:p>
        </p:txBody>
      </p:sp>
      <p:sp>
        <p:nvSpPr>
          <p:cNvPr id="9" name="Tekstvak 8"/>
          <p:cNvSpPr txBox="1"/>
          <p:nvPr/>
        </p:nvSpPr>
        <p:spPr>
          <a:xfrm>
            <a:off x="964407" y="4132738"/>
            <a:ext cx="8064895" cy="461665"/>
          </a:xfrm>
          <a:prstGeom prst="rect">
            <a:avLst/>
          </a:prstGeom>
          <a:noFill/>
        </p:spPr>
        <p:txBody>
          <a:bodyPr wrap="square" rtlCol="0">
            <a:spAutoFit/>
          </a:bodyPr>
          <a:lstStyle/>
          <a:p>
            <a:r>
              <a:rPr lang="nl-NL" sz="2400" dirty="0" smtClean="0">
                <a:solidFill>
                  <a:srgbClr val="FFFF00"/>
                </a:solidFill>
              </a:rPr>
              <a:t>Jeremia 29:10</a:t>
            </a:r>
            <a:endParaRPr lang="nl-NL" sz="2400" dirty="0">
              <a:solidFill>
                <a:srgbClr val="FFFF00"/>
              </a:solidFill>
              <a:latin typeface="Arial" pitchFamily="34" charset="0"/>
              <a:cs typeface="Arial" pitchFamily="34" charset="0"/>
            </a:endParaRPr>
          </a:p>
        </p:txBody>
      </p:sp>
      <p:sp>
        <p:nvSpPr>
          <p:cNvPr id="10" name="Tekstvak 9"/>
          <p:cNvSpPr txBox="1"/>
          <p:nvPr/>
        </p:nvSpPr>
        <p:spPr>
          <a:xfrm>
            <a:off x="972089" y="4653200"/>
            <a:ext cx="8064895" cy="461665"/>
          </a:xfrm>
          <a:prstGeom prst="rect">
            <a:avLst/>
          </a:prstGeom>
          <a:noFill/>
        </p:spPr>
        <p:txBody>
          <a:bodyPr wrap="square" rtlCol="0">
            <a:spAutoFit/>
          </a:bodyPr>
          <a:lstStyle/>
          <a:p>
            <a:r>
              <a:rPr lang="nl-NL" sz="2400" dirty="0" smtClean="0">
                <a:solidFill>
                  <a:srgbClr val="FFFF00"/>
                </a:solidFill>
              </a:rPr>
              <a:t>Dit is het wat Daniël las. (Daniël 9:2).</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960243" y="5277446"/>
            <a:ext cx="8064895" cy="830997"/>
          </a:xfrm>
          <a:prstGeom prst="rect">
            <a:avLst/>
          </a:prstGeom>
          <a:noFill/>
        </p:spPr>
        <p:txBody>
          <a:bodyPr wrap="square" rtlCol="0">
            <a:spAutoFit/>
          </a:bodyPr>
          <a:lstStyle/>
          <a:p>
            <a:r>
              <a:rPr lang="nl-NL" sz="2400" dirty="0" smtClean="0">
                <a:solidFill>
                  <a:srgbClr val="FFFF00"/>
                </a:solidFill>
              </a:rPr>
              <a:t>Zijn indrukwekkende gebed wordt beantwoord met de profetie van de zeventig jaarweken. (Daniël 9:24 – 27). </a:t>
            </a:r>
            <a:endParaRPr lang="nl-NL" sz="2400" dirty="0">
              <a:solidFill>
                <a:srgbClr val="FFFF00"/>
              </a:solidFill>
              <a:latin typeface="Arial" pitchFamily="34" charset="0"/>
              <a:cs typeface="Arial" pitchFamily="34" charset="0"/>
            </a:endParaRPr>
          </a:p>
        </p:txBody>
      </p:sp>
      <p:pic>
        <p:nvPicPr>
          <p:cNvPr id="13"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663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9.	Het sabbatsjaar en het jubeljaar</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53741" y="3671073"/>
            <a:ext cx="8064895" cy="830997"/>
          </a:xfrm>
          <a:prstGeom prst="rect">
            <a:avLst/>
          </a:prstGeom>
          <a:noFill/>
        </p:spPr>
        <p:txBody>
          <a:bodyPr wrap="square" rtlCol="0">
            <a:spAutoFit/>
          </a:bodyPr>
          <a:lstStyle/>
          <a:p>
            <a:r>
              <a:rPr lang="nl-NL" sz="2400" dirty="0" smtClean="0">
                <a:solidFill>
                  <a:srgbClr val="FFFF00"/>
                </a:solidFill>
              </a:rPr>
              <a:t>Dat jubeljaar begon op de grote verzoendag.</a:t>
            </a:r>
            <a:br>
              <a:rPr lang="nl-NL" sz="2400" dirty="0" smtClean="0">
                <a:solidFill>
                  <a:srgbClr val="FFFF00"/>
                </a:solidFill>
              </a:rPr>
            </a:br>
            <a:r>
              <a:rPr lang="nl-NL" sz="2400" dirty="0" smtClean="0">
                <a:solidFill>
                  <a:srgbClr val="FFFF00"/>
                </a:solidFill>
              </a:rPr>
              <a:t>(Leviticus 25:9)</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1644" y="2622657"/>
            <a:ext cx="8064895" cy="830997"/>
          </a:xfrm>
          <a:prstGeom prst="rect">
            <a:avLst/>
          </a:prstGeom>
          <a:noFill/>
        </p:spPr>
        <p:txBody>
          <a:bodyPr wrap="square" rtlCol="0">
            <a:spAutoFit/>
          </a:bodyPr>
          <a:lstStyle/>
          <a:p>
            <a:r>
              <a:rPr lang="nl-NL" sz="2400" dirty="0" smtClean="0">
                <a:solidFill>
                  <a:srgbClr val="FFFF00"/>
                </a:solidFill>
              </a:rPr>
              <a:t>Na zeven sabbatsjaren, een jubel jaar.</a:t>
            </a:r>
            <a:br>
              <a:rPr lang="nl-NL" sz="2400" dirty="0" smtClean="0">
                <a:solidFill>
                  <a:srgbClr val="FFFF00"/>
                </a:solidFill>
              </a:rPr>
            </a:br>
            <a:r>
              <a:rPr lang="nl-NL" sz="2400" dirty="0" smtClean="0">
                <a:solidFill>
                  <a:srgbClr val="FFFF00"/>
                </a:solidFill>
              </a:rPr>
              <a:t>(Leviticus 25:10 – 55)</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934770" y="4653136"/>
            <a:ext cx="8064895" cy="1938992"/>
          </a:xfrm>
          <a:prstGeom prst="rect">
            <a:avLst/>
          </a:prstGeom>
          <a:noFill/>
        </p:spPr>
        <p:txBody>
          <a:bodyPr wrap="square" rtlCol="0">
            <a:spAutoFit/>
          </a:bodyPr>
          <a:lstStyle/>
          <a:p>
            <a:r>
              <a:rPr lang="nl-NL" sz="2400" dirty="0" smtClean="0">
                <a:solidFill>
                  <a:srgbClr val="FFFF00"/>
                </a:solidFill>
              </a:rPr>
              <a:t>Typologische vervulling:</a:t>
            </a:r>
            <a:br>
              <a:rPr lang="nl-NL" sz="2400" dirty="0" smtClean="0">
                <a:solidFill>
                  <a:srgbClr val="FFFF00"/>
                </a:solidFill>
              </a:rPr>
            </a:br>
            <a:r>
              <a:rPr lang="nl-NL" sz="2400" dirty="0" smtClean="0">
                <a:solidFill>
                  <a:srgbClr val="FFFF00"/>
                </a:solidFill>
              </a:rPr>
              <a:t>Het jaar van het welbehagen des HEEREN.</a:t>
            </a:r>
            <a:br>
              <a:rPr lang="nl-NL" sz="2400" dirty="0" smtClean="0">
                <a:solidFill>
                  <a:srgbClr val="FFFF00"/>
                </a:solidFill>
              </a:rPr>
            </a:br>
            <a:r>
              <a:rPr lang="nl-NL" sz="2400" dirty="0" smtClean="0">
                <a:solidFill>
                  <a:srgbClr val="FFFF00"/>
                </a:solidFill>
              </a:rPr>
              <a:t>Het aangename jaar des HEEREN.</a:t>
            </a:r>
            <a:br>
              <a:rPr lang="nl-NL" sz="2400" dirty="0" smtClean="0">
                <a:solidFill>
                  <a:srgbClr val="FFFF00"/>
                </a:solidFill>
              </a:rPr>
            </a:br>
            <a:r>
              <a:rPr lang="nl-NL" sz="2400" dirty="0" smtClean="0">
                <a:solidFill>
                  <a:srgbClr val="FFFF00"/>
                </a:solidFill>
              </a:rPr>
              <a:t>Jesaja 61:1,2</a:t>
            </a:r>
            <a:br>
              <a:rPr lang="nl-NL" sz="2400" dirty="0" smtClean="0">
                <a:solidFill>
                  <a:srgbClr val="FFFF00"/>
                </a:solidFill>
              </a:rPr>
            </a:br>
            <a:r>
              <a:rPr lang="nl-NL" sz="2400" dirty="0" smtClean="0">
                <a:solidFill>
                  <a:srgbClr val="FFFF00"/>
                </a:solidFill>
              </a:rPr>
              <a:t>Lukas 4:17 – 20 </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76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1"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10.	Schepping, verlossing en voleinding</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34770" y="3657249"/>
            <a:ext cx="8064895" cy="830997"/>
          </a:xfrm>
          <a:prstGeom prst="rect">
            <a:avLst/>
          </a:prstGeom>
          <a:noFill/>
        </p:spPr>
        <p:txBody>
          <a:bodyPr wrap="square" rtlCol="0">
            <a:spAutoFit/>
          </a:bodyPr>
          <a:lstStyle/>
          <a:p>
            <a:r>
              <a:rPr lang="nl-NL" sz="2400" dirty="0" smtClean="0">
                <a:solidFill>
                  <a:srgbClr val="FFFF00"/>
                </a:solidFill>
              </a:rPr>
              <a:t>Verlossing</a:t>
            </a:r>
            <a:br>
              <a:rPr lang="nl-NL" sz="2400" dirty="0" smtClean="0">
                <a:solidFill>
                  <a:srgbClr val="FFFF00"/>
                </a:solidFill>
              </a:rPr>
            </a:br>
            <a:r>
              <a:rPr lang="nl-NL" sz="2400" dirty="0" smtClean="0">
                <a:solidFill>
                  <a:srgbClr val="FFFF00"/>
                </a:solidFill>
              </a:rPr>
              <a:t>Deuteronomium 5:14, 15</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1644" y="2622657"/>
            <a:ext cx="8064895"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Schepping</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Exodus 20:8 – 11 </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934770" y="4653136"/>
            <a:ext cx="8064895" cy="830997"/>
          </a:xfrm>
          <a:prstGeom prst="rect">
            <a:avLst/>
          </a:prstGeom>
          <a:noFill/>
        </p:spPr>
        <p:txBody>
          <a:bodyPr wrap="square" rtlCol="0">
            <a:spAutoFit/>
          </a:bodyPr>
          <a:lstStyle/>
          <a:p>
            <a:r>
              <a:rPr lang="nl-NL" sz="2400" dirty="0" smtClean="0">
                <a:solidFill>
                  <a:srgbClr val="FFFF00"/>
                </a:solidFill>
              </a:rPr>
              <a:t>Deze komen samen in Exodus 31:12 – 17</a:t>
            </a:r>
            <a:br>
              <a:rPr lang="nl-NL" sz="2400" dirty="0" smtClean="0">
                <a:solidFill>
                  <a:srgbClr val="FFFF00"/>
                </a:solidFill>
              </a:rPr>
            </a:br>
            <a:r>
              <a:rPr lang="nl-NL" sz="2400" dirty="0" smtClean="0">
                <a:solidFill>
                  <a:srgbClr val="FFFF00"/>
                </a:solidFill>
              </a:rPr>
              <a:t>De sabbat een teken tussen God en Israël.</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70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1"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10.	Schepping, verlossing en voleinding</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53741" y="3657250"/>
            <a:ext cx="8064895" cy="461665"/>
          </a:xfrm>
          <a:prstGeom prst="rect">
            <a:avLst/>
          </a:prstGeom>
          <a:noFill/>
        </p:spPr>
        <p:txBody>
          <a:bodyPr wrap="square" rtlCol="0">
            <a:spAutoFit/>
          </a:bodyPr>
          <a:lstStyle/>
          <a:p>
            <a:r>
              <a:rPr lang="nl-NL" sz="2400" dirty="0" smtClean="0">
                <a:solidFill>
                  <a:srgbClr val="FFFF00"/>
                </a:solidFill>
              </a:rPr>
              <a:t>Openbaring</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1644" y="2622657"/>
            <a:ext cx="8064895"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De nieuwe schepping hangt ook samen met de verlossing van Israël in de voleinding.</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966746" y="4237637"/>
            <a:ext cx="8064895" cy="461665"/>
          </a:xfrm>
          <a:prstGeom prst="rect">
            <a:avLst/>
          </a:prstGeom>
          <a:noFill/>
        </p:spPr>
        <p:txBody>
          <a:bodyPr wrap="square" rtlCol="0">
            <a:spAutoFit/>
          </a:bodyPr>
          <a:lstStyle/>
          <a:p>
            <a:r>
              <a:rPr lang="nl-NL" sz="2400" dirty="0" smtClean="0">
                <a:solidFill>
                  <a:srgbClr val="FFFF00"/>
                </a:solidFill>
              </a:rPr>
              <a:t>Romeinen 8:18 – 22 </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7792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1"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11.	De sabbat in het vrederijk.</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66746" y="3195585"/>
            <a:ext cx="8064895"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Jesaja 66:23</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931644" y="2622657"/>
            <a:ext cx="8064895"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Jesaja 56:1 - 7.</a:t>
            </a:r>
            <a:endParaRPr lang="nl-NL" sz="2400" dirty="0">
              <a:solidFill>
                <a:srgbClr val="FFFF00"/>
              </a:solidFill>
              <a:latin typeface="Arial" pitchFamily="34" charset="0"/>
              <a:cs typeface="Arial" pitchFamily="34" charset="0"/>
            </a:endParaRPr>
          </a:p>
        </p:txBody>
      </p:sp>
      <p:sp>
        <p:nvSpPr>
          <p:cNvPr id="11" name="Tekstvak 10"/>
          <p:cNvSpPr txBox="1"/>
          <p:nvPr/>
        </p:nvSpPr>
        <p:spPr>
          <a:xfrm>
            <a:off x="966746" y="3769155"/>
            <a:ext cx="8064895" cy="461665"/>
          </a:xfrm>
          <a:prstGeom prst="rect">
            <a:avLst/>
          </a:prstGeom>
          <a:noFill/>
        </p:spPr>
        <p:txBody>
          <a:bodyPr wrap="square" rtlCol="0">
            <a:spAutoFit/>
          </a:bodyPr>
          <a:lstStyle/>
          <a:p>
            <a:r>
              <a:rPr lang="nl-NL" sz="2400" dirty="0" smtClean="0">
                <a:solidFill>
                  <a:srgbClr val="FFFF00"/>
                </a:solidFill>
              </a:rPr>
              <a:t>Ezechiël 44:24; 45:17; 46:1, 3, 12</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29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11"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12.	Onze rust</a:t>
            </a:r>
            <a:endParaRPr lang="nl-NL" sz="2400" dirty="0">
              <a:solidFill>
                <a:srgbClr val="FFFF00"/>
              </a:solidFill>
              <a:latin typeface="Arial" pitchFamily="34" charset="0"/>
              <a:cs typeface="Arial" pitchFamily="34" charset="0"/>
            </a:endParaRPr>
          </a:p>
        </p:txBody>
      </p:sp>
      <p:pic>
        <p:nvPicPr>
          <p:cNvPr id="8"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04664"/>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87358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3046988"/>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1:13, 14</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En </a:t>
            </a:r>
            <a:r>
              <a:rPr lang="nl-NL" sz="2400" dirty="0">
                <a:solidFill>
                  <a:srgbClr val="FFFF00"/>
                </a:solidFill>
              </a:rPr>
              <a:t>de </a:t>
            </a:r>
            <a:r>
              <a:rPr lang="nl-NL" sz="2400" dirty="0" err="1">
                <a:solidFill>
                  <a:srgbClr val="FFFF00"/>
                </a:solidFill>
              </a:rPr>
              <a:t>Egyptenaars</a:t>
            </a:r>
            <a:r>
              <a:rPr lang="nl-NL" sz="2400" dirty="0">
                <a:solidFill>
                  <a:srgbClr val="FFFF00"/>
                </a:solidFill>
              </a:rPr>
              <a:t> deden de kinderen </a:t>
            </a:r>
            <a:r>
              <a:rPr lang="nl-NL" sz="2400" dirty="0" err="1">
                <a:solidFill>
                  <a:srgbClr val="FFFF00"/>
                </a:solidFill>
              </a:rPr>
              <a:t>Israels</a:t>
            </a:r>
            <a:r>
              <a:rPr lang="nl-NL" sz="2400" dirty="0">
                <a:solidFill>
                  <a:srgbClr val="FFFF00"/>
                </a:solidFill>
              </a:rPr>
              <a:t> dienen met hardigheid; </a:t>
            </a:r>
            <a:r>
              <a:rPr lang="nl-NL" sz="2400" dirty="0" smtClean="0">
                <a:solidFill>
                  <a:srgbClr val="FFFF00"/>
                </a:solidFill>
              </a:rPr>
              <a:t>Zodat </a:t>
            </a:r>
            <a:r>
              <a:rPr lang="nl-NL" sz="2400" dirty="0">
                <a:solidFill>
                  <a:srgbClr val="FFFF00"/>
                </a:solidFill>
              </a:rPr>
              <a:t>zij hun het leven bitter maakten met harden dienst, in leem en in tichelstenen, en met allen dienst op het veld, met al hun dienst, dien zij hen deden dienen met hardigheid</a:t>
            </a:r>
            <a:r>
              <a:rPr lang="nl-NL" sz="2400" dirty="0" smtClean="0">
                <a:solidFill>
                  <a:srgbClr val="FFFF00"/>
                </a:solidFill>
              </a:rPr>
              <a:t>.” </a:t>
            </a:r>
            <a:r>
              <a:rPr lang="nl-NL" sz="2400" dirty="0" smtClean="0">
                <a:solidFill>
                  <a:srgbClr val="FFFF00"/>
                </a:solidFill>
                <a:latin typeface="Arial" pitchFamily="34" charset="0"/>
                <a:cs typeface="Arial" pitchFamily="34" charset="0"/>
              </a:rPr>
              <a:t/>
            </a:r>
            <a:br>
              <a:rPr lang="nl-NL" sz="2400" dirty="0" smtClean="0">
                <a:solidFill>
                  <a:srgbClr val="FFFF00"/>
                </a:solidFill>
                <a:latin typeface="Arial" pitchFamily="34" charset="0"/>
                <a:cs typeface="Arial" pitchFamily="34" charset="0"/>
              </a:rPr>
            </a:b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0047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1938992"/>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2:23</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En </a:t>
            </a:r>
            <a:r>
              <a:rPr lang="nl-NL" sz="2400" dirty="0">
                <a:solidFill>
                  <a:srgbClr val="FFFF00"/>
                </a:solidFill>
              </a:rPr>
              <a:t>het geschiedde na vele dezer dagen, als de koning van Egypte gestorven was, dat de kinderen </a:t>
            </a:r>
            <a:r>
              <a:rPr lang="nl-NL" sz="2400" dirty="0" err="1">
                <a:solidFill>
                  <a:srgbClr val="FFFF00"/>
                </a:solidFill>
              </a:rPr>
              <a:t>Israels</a:t>
            </a:r>
            <a:r>
              <a:rPr lang="nl-NL" sz="2400" dirty="0">
                <a:solidFill>
                  <a:srgbClr val="FFFF00"/>
                </a:solidFill>
              </a:rPr>
              <a:t> zuchtten en schreeuwden over den dienst; en hun </a:t>
            </a:r>
            <a:r>
              <a:rPr lang="nl-NL" sz="2400" dirty="0" err="1">
                <a:solidFill>
                  <a:srgbClr val="FFFF00"/>
                </a:solidFill>
              </a:rPr>
              <a:t>gekrijt</a:t>
            </a:r>
            <a:r>
              <a:rPr lang="nl-NL" sz="2400" dirty="0">
                <a:solidFill>
                  <a:srgbClr val="FFFF00"/>
                </a:solidFill>
              </a:rPr>
              <a:t> over hun dienst kwam op tot God</a:t>
            </a:r>
            <a:r>
              <a:rPr lang="nl-NL" sz="2400" dirty="0" smtClean="0">
                <a:solidFill>
                  <a:srgbClr val="FFFF00"/>
                </a:solidFill>
              </a:rPr>
              <a:t>.”</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24438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403648" y="620686"/>
            <a:ext cx="4824536" cy="646331"/>
          </a:xfrm>
          <a:prstGeom prst="rect">
            <a:avLst/>
          </a:prstGeom>
          <a:noFill/>
        </p:spPr>
        <p:txBody>
          <a:bodyPr wrap="square" rtlCol="0">
            <a:spAutoFit/>
          </a:bodyPr>
          <a:lstStyle/>
          <a:p>
            <a:pPr algn="ctr"/>
            <a:r>
              <a:rPr lang="nl-NL" sz="3600" dirty="0" smtClean="0">
                <a:solidFill>
                  <a:srgbClr val="FFFF00"/>
                </a:solidFill>
                <a:latin typeface="Arial" pitchFamily="34" charset="0"/>
                <a:cs typeface="Arial" pitchFamily="34" charset="0"/>
              </a:rPr>
              <a:t>	Sabbat</a:t>
            </a:r>
            <a:endParaRPr lang="nl-NL" sz="3600" dirty="0">
              <a:solidFill>
                <a:srgbClr val="FFFF00"/>
              </a:solidFill>
              <a:latin typeface="Arial" pitchFamily="34" charset="0"/>
              <a:cs typeface="Arial" pitchFamily="34" charset="0"/>
            </a:endParaRPr>
          </a:p>
        </p:txBody>
      </p:sp>
      <p:sp>
        <p:nvSpPr>
          <p:cNvPr id="5" name="Tekstvak 4"/>
          <p:cNvSpPr txBox="1"/>
          <p:nvPr/>
        </p:nvSpPr>
        <p:spPr>
          <a:xfrm>
            <a:off x="899592" y="1988840"/>
            <a:ext cx="7272808" cy="830997"/>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1.	Andere dagen in dit hoofdstuk waarop geen 	werk gedaan mocht worden.</a:t>
            </a:r>
            <a:endParaRPr lang="nl-NL" sz="2400" dirty="0">
              <a:solidFill>
                <a:srgbClr val="FFFF00"/>
              </a:solidFill>
              <a:latin typeface="Arial" pitchFamily="34" charset="0"/>
              <a:cs typeface="Arial" pitchFamily="34" charset="0"/>
            </a:endParaRPr>
          </a:p>
        </p:txBody>
      </p:sp>
      <p:sp>
        <p:nvSpPr>
          <p:cNvPr id="6" name="Tekstvak 5"/>
          <p:cNvSpPr txBox="1"/>
          <p:nvPr/>
        </p:nvSpPr>
        <p:spPr>
          <a:xfrm>
            <a:off x="899592" y="3008689"/>
            <a:ext cx="7272808" cy="461665"/>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Slavenwerk in Egypte:</a:t>
            </a:r>
            <a:endParaRPr lang="nl-NL" sz="2400" dirty="0">
              <a:solidFill>
                <a:srgbClr val="FFFF00"/>
              </a:solidFill>
              <a:latin typeface="Arial" pitchFamily="34" charset="0"/>
              <a:cs typeface="Arial" pitchFamily="34" charset="0"/>
            </a:endParaRPr>
          </a:p>
        </p:txBody>
      </p:sp>
      <p:sp>
        <p:nvSpPr>
          <p:cNvPr id="7" name="Tekstvak 6"/>
          <p:cNvSpPr txBox="1"/>
          <p:nvPr/>
        </p:nvSpPr>
        <p:spPr>
          <a:xfrm>
            <a:off x="922994" y="3756707"/>
            <a:ext cx="7272808" cy="2677656"/>
          </a:xfrm>
          <a:prstGeom prst="rect">
            <a:avLst/>
          </a:prstGeom>
          <a:noFill/>
        </p:spPr>
        <p:txBody>
          <a:bodyPr wrap="square" rtlCol="0">
            <a:spAutoFit/>
          </a:bodyPr>
          <a:lstStyle/>
          <a:p>
            <a:r>
              <a:rPr lang="nl-NL" sz="2400" dirty="0" smtClean="0">
                <a:solidFill>
                  <a:srgbClr val="FFFF00"/>
                </a:solidFill>
                <a:latin typeface="Arial" pitchFamily="34" charset="0"/>
                <a:cs typeface="Arial" pitchFamily="34" charset="0"/>
              </a:rPr>
              <a:t>Exodus 5:10, 11</a:t>
            </a:r>
            <a:br>
              <a:rPr lang="nl-NL" sz="2400" dirty="0" smtClean="0">
                <a:solidFill>
                  <a:srgbClr val="FFFF00"/>
                </a:solidFill>
                <a:latin typeface="Arial" pitchFamily="34" charset="0"/>
                <a:cs typeface="Arial" pitchFamily="34" charset="0"/>
              </a:rPr>
            </a:br>
            <a:r>
              <a:rPr lang="nl-NL" sz="2400" dirty="0" smtClean="0">
                <a:solidFill>
                  <a:srgbClr val="FFFF00"/>
                </a:solidFill>
                <a:latin typeface="Arial" pitchFamily="34" charset="0"/>
                <a:cs typeface="Arial" pitchFamily="34" charset="0"/>
              </a:rPr>
              <a:t>“</a:t>
            </a:r>
            <a:r>
              <a:rPr lang="nl-NL" sz="2400" dirty="0" smtClean="0">
                <a:solidFill>
                  <a:srgbClr val="FFFF00"/>
                </a:solidFill>
              </a:rPr>
              <a:t>Toen </a:t>
            </a:r>
            <a:r>
              <a:rPr lang="nl-NL" sz="2400" dirty="0">
                <a:solidFill>
                  <a:srgbClr val="FFFF00"/>
                </a:solidFill>
              </a:rPr>
              <a:t>gingen de aandrijvers des volks uit, en </a:t>
            </a:r>
            <a:r>
              <a:rPr lang="nl-NL" sz="2400" dirty="0" err="1">
                <a:solidFill>
                  <a:srgbClr val="FFFF00"/>
                </a:solidFill>
              </a:rPr>
              <a:t>deszelfs</a:t>
            </a:r>
            <a:r>
              <a:rPr lang="nl-NL" sz="2400" dirty="0">
                <a:solidFill>
                  <a:srgbClr val="FFFF00"/>
                </a:solidFill>
              </a:rPr>
              <a:t> ambtlieden, en spraken tot het volk, zeggende: Zo zegt Farao: Ik zal </a:t>
            </a:r>
            <a:r>
              <a:rPr lang="nl-NL" sz="2400" dirty="0" err="1">
                <a:solidFill>
                  <a:srgbClr val="FFFF00"/>
                </a:solidFill>
              </a:rPr>
              <a:t>ulieden</a:t>
            </a:r>
            <a:r>
              <a:rPr lang="nl-NL" sz="2400" dirty="0">
                <a:solidFill>
                  <a:srgbClr val="FFFF00"/>
                </a:solidFill>
              </a:rPr>
              <a:t> geen stro geven.  </a:t>
            </a:r>
            <a:r>
              <a:rPr lang="nl-NL" sz="2400" dirty="0" smtClean="0">
                <a:solidFill>
                  <a:srgbClr val="FFFF00"/>
                </a:solidFill>
              </a:rPr>
              <a:t>Gaat </a:t>
            </a:r>
            <a:r>
              <a:rPr lang="nl-NL" sz="2400" dirty="0">
                <a:solidFill>
                  <a:srgbClr val="FFFF00"/>
                </a:solidFill>
              </a:rPr>
              <a:t>gij </a:t>
            </a:r>
            <a:r>
              <a:rPr lang="nl-NL" sz="2400" i="1" dirty="0">
                <a:solidFill>
                  <a:srgbClr val="FFFF00"/>
                </a:solidFill>
              </a:rPr>
              <a:t>zelve </a:t>
            </a:r>
            <a:r>
              <a:rPr lang="nl-NL" sz="2400" dirty="0">
                <a:solidFill>
                  <a:srgbClr val="FFFF00"/>
                </a:solidFill>
              </a:rPr>
              <a:t>heen, haalt u stro, waar gij het vindt; doch van uw dienst zal niet verminderd worden</a:t>
            </a:r>
            <a:r>
              <a:rPr lang="nl-NL" sz="2400" dirty="0" smtClean="0">
                <a:solidFill>
                  <a:srgbClr val="FFFF00"/>
                </a:solidFill>
              </a:rPr>
              <a:t>.” </a:t>
            </a:r>
            <a:endParaRPr lang="nl-NL" sz="2400" dirty="0">
              <a:solidFill>
                <a:srgbClr val="FFFF00"/>
              </a:solidFill>
              <a:latin typeface="Arial" pitchFamily="34" charset="0"/>
              <a:cs typeface="Arial" pitchFamily="34" charset="0"/>
            </a:endParaRPr>
          </a:p>
        </p:txBody>
      </p:sp>
      <p:pic>
        <p:nvPicPr>
          <p:cNvPr id="9" name="Picture 2" descr="http://www.dl.shuttle.de/dl/lessing-doebeln/projekt/Sabba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207287"/>
            <a:ext cx="2519561" cy="17520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5831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Book">
      <a:dk1>
        <a:sysClr val="windowText" lastClr="000000"/>
      </a:dk1>
      <a:lt1>
        <a:sysClr val="window" lastClr="FFFFFF"/>
      </a:lt1>
      <a:dk2>
        <a:srgbClr val="000082"/>
      </a:dk2>
      <a:lt2>
        <a:srgbClr val="F3F3FF"/>
      </a:lt2>
      <a:accent1>
        <a:srgbClr val="828200"/>
      </a:accent1>
      <a:accent2>
        <a:srgbClr val="1B582B"/>
      </a:accent2>
      <a:accent3>
        <a:srgbClr val="009FEC"/>
      </a:accent3>
      <a:accent4>
        <a:srgbClr val="00BDBD"/>
      </a:accent4>
      <a:accent5>
        <a:srgbClr val="7C5BAE"/>
      </a:accent5>
      <a:accent6>
        <a:srgbClr val="0055AA"/>
      </a:accent6>
      <a:hlink>
        <a:srgbClr val="FC9658"/>
      </a:hlink>
      <a:folHlink>
        <a:srgbClr val="E800E8"/>
      </a:folHlink>
    </a:clrScheme>
    <a:fontScheme name="Aangepast 1">
      <a:majorFont>
        <a:latin typeface="Arial"/>
        <a:ea typeface=""/>
        <a:cs typeface=""/>
      </a:majorFont>
      <a:minorFont>
        <a:latin typeface="Arial"/>
        <a:ea typeface=""/>
        <a:cs typeface=""/>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1000</TotalTime>
  <Words>1129</Words>
  <Application>Microsoft Office PowerPoint</Application>
  <PresentationFormat>Diavoorstelling (4:3)</PresentationFormat>
  <Paragraphs>300</Paragraphs>
  <Slides>66</Slides>
  <Notes>0</Notes>
  <HiddenSlides>0</HiddenSlides>
  <MMClips>0</MMClips>
  <ScaleCrop>false</ScaleCrop>
  <HeadingPairs>
    <vt:vector size="4" baseType="variant">
      <vt:variant>
        <vt:lpstr>Thema</vt:lpstr>
      </vt:variant>
      <vt:variant>
        <vt:i4>1</vt:i4>
      </vt:variant>
      <vt:variant>
        <vt:lpstr>Diatitels</vt:lpstr>
      </vt:variant>
      <vt:variant>
        <vt:i4>66</vt:i4>
      </vt:variant>
    </vt:vector>
  </HeadingPairs>
  <TitlesOfParts>
    <vt:vector size="67" baseType="lpstr">
      <vt:lpstr>Stroom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gebruiker</dc:creator>
  <cp:lastModifiedBy>Hans</cp:lastModifiedBy>
  <cp:revision>41</cp:revision>
  <dcterms:created xsi:type="dcterms:W3CDTF">2011-09-25T11:33:28Z</dcterms:created>
  <dcterms:modified xsi:type="dcterms:W3CDTF">2011-10-05T16:26:05Z</dcterms:modified>
</cp:coreProperties>
</file>