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5" r:id="rId2"/>
    <p:sldId id="311" r:id="rId3"/>
    <p:sldId id="310" r:id="rId4"/>
    <p:sldId id="306" r:id="rId5"/>
    <p:sldId id="313" r:id="rId6"/>
    <p:sldId id="312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9" r:id="rId22"/>
    <p:sldId id="330" r:id="rId23"/>
    <p:sldId id="331" r:id="rId24"/>
    <p:sldId id="332" r:id="rId25"/>
    <p:sldId id="333" r:id="rId26"/>
    <p:sldId id="335" r:id="rId27"/>
    <p:sldId id="336" r:id="rId28"/>
    <p:sldId id="337" r:id="rId29"/>
    <p:sldId id="338" r:id="rId30"/>
    <p:sldId id="340" r:id="rId31"/>
    <p:sldId id="341" r:id="rId32"/>
    <p:sldId id="342" r:id="rId33"/>
    <p:sldId id="343" r:id="rId34"/>
    <p:sldId id="345" r:id="rId35"/>
    <p:sldId id="346" r:id="rId36"/>
    <p:sldId id="347" r:id="rId3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2566A1-ACA4-45DF-884A-0F7862307BEE}" type="datetimeFigureOut">
              <a:rPr lang="nl-NL" smtClean="0"/>
              <a:t>6-12-2011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F949D6-4003-40B3-8871-CC7133D7F478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RiUvtTMCU5va9J5WYi6vv9aT4bAgHVshko9Ku_DBH4rQmyod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2426389"/>
            <a:ext cx="1977926" cy="1739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720850" y="1772816"/>
            <a:ext cx="55154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Chaag</a:t>
            </a:r>
            <a:r>
              <a:rPr lang="nl-NL" sz="4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4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HaMatsoot</a:t>
            </a:r>
            <a:endParaRPr lang="nl-NL" sz="4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nl-NL" sz="4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4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4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2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63500" y="-5461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215900" y="-3937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6" descr="data:image/jpg;base64,/9j/4AAQSkZJRgABAQAAAQABAAD/2wBDAAkGBwgHBgkIBwgKCgkLDRYPDQwMDRsUFRAWIB0iIiAdHx8kKDQsJCYxJx8fLT0tMTU3Ojo6Iys/RD84QzQ5Ojf/2wBDAQoKCg0MDRoPDxo3JR8lNzc3Nzc3Nzc3Nzc3Nzc3Nzc3Nzc3Nzc3Nzc3Nzc3Nzc3Nzc3Nzc3Nzc3Nzc3Nzc3Nzf/wAARCACEAMQDASIAAhEBAxEB/8QAHAAAAgMBAQEBAAAAAAAAAAAABAUAAwYCBwEI/8QAORAAAgEDAgQDBgUDAwUBAAAAAQIDAAQREiEFEzFBIlFhBhQycYGRI0KhscEVUvAHM9FicpLh8ST/xAAZAQADAQEBAAAAAAAAAAAAAAAAAQIDBAX/xAAgEQACAgMBAQEBAQEAAAAAAAAAAQIRITFBEgNRYXEy/9oADAMBAAIRAxEAPwDM2U80/FXS4nR1RiwCjT4vygt9T89qFnluPeUR5DLyymoo+QSe4P1q+a3FlcXEq3atII9RRVPxdic74q22aZlX3WybmswDT26s8a+We3brXnyyav8ADqXhcULSz8QkaLJLwxctHmlHbAJ8O/dqqtJ0S4gt7VVgMlxzJFwHkC9h27ZH1ri7h4lMoWSHDAsMzeA42wSG3713ZPFIyzySxEREK7QH4WyMbj5fxRkCzjXLlkcxpJMwkYqeadj38AA26YyTRNpf3dtYPLFC8TOyqodl0IMdSq/m22ztQjWYyGmGQ6iTwn4lyeu3oakbG3nfQ6m20AMpOQQN8DvuT+lDqqLsse4Es1xPclobdI9UgRdKHI6Luck/80Jdc9rxY4onMUhUoM+DHQBcfPp3xRfv9zJpih4feXiuVGY0LEbfmA/eiTecp2tpOVb3US50Mh1qcZAB33IxReB5F3EoLTMcayqJVbSxL7EhtwP1rm6uJ0EiQA4BwzOuAwHbGfSrZLaeMIDPDnOHeUADf0A/X0FNLWwilt3mvlCWQAZp3QwrgbEoMnAz+bptRZIg4Lbcrh93f3JWG3RlR2HVs+PSoI67L6AVZb8Qh0Qe+WyW0US6Yow2MDsARue/ln9KN47LZ27W0MHKFkgHJiySzHIDPnO5OwwfIeYoXhdtBf8AEV/DR7SASM4lZxsqFsYJI3On9a0u8sVUSGwt7/iEcqyJHCGE1zK5IKRKdz67bVXxWGzmu5rgCSXmyayI00oPLfqe3QAbV8E1xw235N0ze93C4uCN9CndU8hkYJ+ldJbvDCFCqqOrKGiOdAP5vmNj9KVtMqlQuRw3D5JbYgTqfixp0sd8Ed+o2phZ/wBUsof/ANs0kbOc6hjBXABJGev2qhrm4gjjtIXIYvzJdIwdR9cbYAq/hzRO00d255b+A4chySRpG3YHcnyNN6JwMuZNDa8+6vGg1tpgDRhjJ6kY2XPehl4pcJCSJJGGRIAzAZXp27Z/auJDeNrmmjm8DFUCZwPTf1zivlhBJIxku2k0EDESRgsTnbrgDJ/nbaopJDPtvPNeOeRBJJJJq1aGxvv8WBgADvnFdOjJKo5kMoVQGRcHT6Zx4qtv41igNpZRwohbLG4zv5HHTttnr1q6KzvmRBdcUgKAgwRRsYw/p02HrRtBTK4Ib6a0lQxRoVk/DkkhX4SvXJIyc+VKbuWS1g8ISYuxBUMokB6dFPTPSrrhFsrhrm6lt7nEgBWMk6R0+Lvv08801uNcHCHSxS3jypaS7aMDY9AMZx9Bmlp5KKrKW6ESyLE8JHdCxZfI4G5z1xt0NH3N7JFZxc6L3oOCuuVQhO/YDORnzJpRayS3XGTbwSO0SqXuJpDqEcaAKQFGxbsM53PSmhlLTTM8IXBHJiboGGyL02z3Oe1J4YLJd7Pe0PDbG0lg4or88TEjXAp8OBjG4wOu1SsfcSXySsHjbV5p0228vSpWmCbD5Jr621zJqAY5ADFif+nJ86Ye8yz28VwZ5goOWQjBIH5cY3P0+tEw2SqfdgojiYnXou4WZPUqDvv611NZ8iHn8T94mRQOULcIpZxuD4tt9wCPWs/QLJp+HcTKWqGzs7Z105KtjJPnVJ4nwDikjx39hDbXHTmxeBiPXoDSu14hFE+FhZI2fAWRtRcnYAeEevbfehON2sLZkgXwvuDnNbpqSBRzkd8Q9kuIaYpuAwW/E7dlKMzTlHC+RUdfv3pQizw3Xui8HFnhdysRVs/+OfrXfsl7U3PCbrk3D5g/uJ3X/kVvpPa2O9RRDENDHGs96l/JS0ErRheF8E4pxK4DyQ3TTbn8d9GMHA2Byc48gMeea06+w0ctu8UsjDWpUlToK57jHf609sXR5GZQqsp2APWndq63EXMB201S+aRPps8+i/05gkjlJu5ebjSCrFScdATWZ9quCcR4biTiQkvII8eJpDq05AAx0OPlXsCMIpGAJbxDHl3oiextuIWojuYUlQ9VcZBzTcECbR4DbsJ7ZbU20twkzGRZhjUpAA2Hy6ef0zTW29m5Le5t4JCzKCXnmwAhA/L5knYHqMd816F7ScHj4XbieytIUhyNWmPxITnvWO4vPNbxK4c81+gPl51Hitlxzo+f0vhSO0l/MZZnbU4Riq59N8j7imnDeG8JuIDAnDdMbbPIH3+ZOc1l7eB5WDTOXdjkE/Onc1/LFEnDbBy08ulbkxtvGvfodjinhDmqMXNbxS33EbW0YyBJTGHD7yEE7d8biolkLIyRXB1rMhD4xpAIGV3O57E/TzNM7iyvrewkt+GcOuxNKoE12EGqU53091U7Dfcgb5pRPY8RQQi4E0UAOnSynw9yPLrU3ZNDESW1zNDbpzuY6jwh/wDcOfhC+fyO9fL+6eGaORVE6IdSclS4z3JxsNhj0+dJ5RMzmLmPEzHKPq7DO+1MCTBEZEXUgQhGkJzv5Y67kn71HkoLjNvd2MtwIBblMlnuDr1bdMN3zj/BVdzKpNreEO05BKhfEVOT/BGBj966s1vb62UBDFoOtplVVi09MbnfOT0/t6V3ZpaCcxyXrTMknLAhg1KT3wc9MdT0/aimLoOhhvuHym4in93iczaWUgyaeiDz3OdqpmS9ubMS2dtOWUctA8hOofbt13rQ28UUTPNJdPaQRjbnSIpl8mz1G3QAYx+ldwpnRlHGLYxyKzPGkjamORhs9TjpjenaHVim2uv6ZBNDJDBq1CW5w5LE48Kj0+I9etXC4iuxKZTGAI+aJF30tjyHXbbHpRkfD7RDoYErhs4QsGJ3JICigViX3/kS24EUilBKYiNOdsb7ac1DyCTsrhhkZNUt3FE7HJVWyD6jPT5VKu4zwZZ+JzyxArG5BXS2Adh2qVSpq7BpllloSGSW6wVyULcwxrj1G25JxgDrQNxcyX8kc78xIoyWhiYYMhA8IDHqQMADNF8QlPEIobVIJUQkKZQh1u3QKAM+EDfTuDVSWd6jLHHwueIFAIRMjRs2M/lbG+Bk7U0lsLO7fiMo8EqOzLGQzF228yCfsAP03q6f3gcOF8YGS1ZtLxIgxCwHwjsfpmkk1/HHFKhlVZAw1rEc4wCANXwkjIyB96O4Hx08PaVpED28i4khk3SQg5XY+R79qKcci6c8S4fcWbJJKhTVv8WDjp0+e1NYOP2Nj7pYuTznUPjHmfOvl5cQX0T3NjljKdTRz5Xc9MbeLt3Haq5OA2l+1tcXRYtAp0BTjJyK1+UrZM9Hp1pJFGVAUrqAwc+Y70+t7bTbk2/h8OAmcg+WDXm/AbriEdslvxB1kdHIRhnOnJx9cVvuA3qzxHU2yN0Oetb8Mgy2jOga19G881YNMGCdWkHJJ6CjuWBuO9JuMQ3lxcQW8ZMVq4bnTq3iXbYAevn6UikX313Y39hdxJNHIYhiQA5KnruPOvNuMcOu77iAWKJGRdgyAYrV+y/sLa+zUXE2F3LdteYAll3kRf7c/OiordIU0RjSPTvWc9mkHWhFwX2eS2w1z43PbtTu2tIY20iNUHYqoGKvEZ3zjJ3BNWAggFgvYZNRY6s45ChvFjHnipLDEyjZSW6jFSR9DkMcjOBXaAMQcA79BSsBHf8As9wniDfjWcPMAIDqoBAPXpQUfsZaNFHDBPKmCWVnAkby2LZxtTu+ZobqOUAhVwW+X+fxRkBRbl00nwtqQ52AOBmnSYjBcZ9grmRHkW5a4C42wcqqgHC74ySO9Znh1ndwQe6JaR2VjzdEpnYmaWQnsfPI+EYHUnpXuKsJQUIGeh2xST2h4FHfwrMij3q31PCf+oqR/NTJYpDR49dJ7zNfkJGzRtmPRk6jkgZ8zjJIPSg+GzSSMwjtsSaS2pyMAjPQZxqp9fQva21xby833zmBQG3xuMt13GTgUGtpLJFbwg+7iJubIR4jIoJzsAWPXripxVDzwJjWCNBNfxS28IBUTPIcM22BgEHfPT0pcTYXEknuVxLcb41JCcn/ALSz/wCYpoIXt5ILaJreWaRyMlucz+a6QcZ2PU4HeiOPXa2vC5rOw5DXnSWZFz16BTjBI88fLHWp1hDqzp+I3EYVFjVAFHhmcBs99tY2qVl7W4umRvEQVYg4iQDNSl4SwHo0UPGHgUQ2lpbxyodZeQEy+QIK4BGC2/6eS+94vxWbiz29/Eil1GSgIUggfmJO4O+PSr7WeBgzc0tLssQ5YkCMdxhc5BwewPyoW/S4eUqY5JUQkxPIyjOVy2gnxAjJ28hVx/wXCi9UtITdziHmP+DLGobCjbOO3WuLhrXhMcUEMpYybyyTZfPUbjIx59KrAtmZFuZoIpy+wd8E56ggd/L7V8lt7csTzOfO8oIYZAAGCck4327Zxiq/0VfhYbOWC0do3yrNpQFx42BPQHY46ZOd/WtBYyGICNm8QA3rPc25urzmTbtGAAQp0onYIMEbdunU/OmySEOpVidQ2ON6qLomSH0EzAF2wcDdvKtH7Me0PDI0lDTRvowSQRsaxpuITaPBcsFQjBycZrFtZHhF1osL5za3Eg0aVzy2GW8/SuhZRk9n6htbqK7iEkLqw74OcVaW2OwxWA/0lggtOHSsLySaa5YPIZHJy2+cDt9K3FxOkSO2dugxUt0NFd0+iJtBxvjFLJEAXK7eVfbuc6FKtsTk1wsuV23AO1YyeTWKo+Rs6eB98nOD0FfCxV9sENsM+dWI3NQ5rqRCfG2MEbbdKkoqfDAAdewNSMr8L4HfI7V8U6mcBgWXcbedcIQQwVcHPnnegR1xGNZ4gTvgZOPKguHORNGNWp1VkIJznTuKNm1NaghcOM48s/SlSXEXMLKUDlgQc4ztg4P0FNMBtazGSDUDg7AN6UYpABBOW86WxARhRH4iGIGDkdf2pkpXQDscHrSAzftjwK24jae98kvc266lCkgsB+Xbzrzaa5twvu0cUzJIwGtDho3XBwFBG2433xj7e1yABTnGD2x1rzDi15acC4qLNLa806mI92C4yTndz4sdPCvlSmujiIbfht5aBZnkW1iSI82SZdMgQsCdKjffb0/eho5Al+0sDHVGCwHwhtttS/IfPPWmk3FWksbqDh8EJlkBaeMkuWJOPzeLz6/WkttfTC4uba9RXDgtDyxgtg5xjfc+mKmP9KZXBdXl6nONnBOcka1ynfpjepSqaPlMOc8sbuNZQRAYz9KlaeLMTccM4VZcNUNdXVsb0IZYxIWcg+qDpvv5jFAXN6kLJK97NLJLJjlxoY0TB6jXnAxjtuN6rl4rfNGDcSXE0jAgu0abnYYAxjt5d6795Vkja+liuZFkYCOaCNG1g4GSB0HXO2dvnWS/TW01gV8Q4TG/G5IYbBApb4YgcAEZO48snyAO9cyW11DcjkLJPGgZZDG27Z/X0z3pld8QuI7KdmtsKWCPIxK8w6iDnfAHpmglu/dQTIViZcBkDljt2Hn86v0yLSBY7S+Z192iS1KEMztIS7DUNtxtjb7U4aYh1yxOB8R6mh7DRcPJecsB5PDqA8RHzr7cbKcVfCdhkhhuFAlGrz3qq34Fw6e6jYGaIlt9LdPKgY3YAHO9XrcMDpAOrNUptCcUz1T2XsOGcPij935rkDJdnP7ZrSTXasmF3Hqa8r4JJezFRbFo4s6WNbSBmiiZHdmkAGHI+I0OdjUAhptbnY6RkDHSr4RkYC9FBzmhoANAHU56/wD2i4zoAz3269qyNC2zbD6JFAHmDiiniLoVLHbt/wC6HtQJC2ojKgZz3phE2Bobf186YCZw0cxkVSWVcfMCpkAhlUrvnBom/j5TlypKEbnyoaAq0e2cZ7bmgRZK+mHYkDqdqzMdwXlnEksckIZfA2CVPZl+VabVmM5Ph79qwV/N7rPIoXUzTBdKjdQT1/WmI1thcCRgZCC3YqMZOc015yiI5IGXwB61kOFvy4RNJKWeWQ6AeuAMZ+9ORcB4xGxzpYdBvinQWNmQs5VugG3favMf9RYxbccV5GHLnTUux8LDY5OfL9q9LUnAYtqOK8p/1RvrS44ykEpikWKPBQyaTqyds0NWLose44daJBdz8MlurkIFJiYpKFIG7AHByT0OfMdqsM1jcoySJcC4Ch01qHMLdVODhux6HtQ9nd3EDKbcvNkbyLGW1+nU9fnVsNkqyvMY+RNOwAt7mcb9wVAOfod87b1lw06UzG8SVwl22M58UYBPr8f71KGu45jOwe/eORdpFiXbV37j9qlHn+it/gQEuIopAJbdvFlzqXG46eZHzoO8u8OknIZ3w2pABoz+w2/zeksk8kj45UZLDLLjYYz+1Umca8ugfAz4mfp6EHpWq+Zm5ILmu3UyI0rpGdygYnUfU1whR5XVwwcqCSTncn0+dCy3MLqqJAUwd2RyTj69aJ4XHDNewoJnbJzgrjA/mr8k2jWwosUCRoAFVQABVEx3q0uAcZxiqZGyfKkykVhQD86PsLF58NpJ0/2nc+dC20euQqds7ZPatHwqMxty5BpVcEEHr16fU1LKGthAEbmRSeA4BVhkn606j1CLWjN00oBtg+Zz3pdEEl0EP+GBllyAAfWiYZVlk/KQPCwXfHfrWbKDonwU5gGwO+KLc6Susago237mgVYMSS2TjRt1PSibUnSxYbZByR27bVQgm1lKyuuQWxn7UyV1bTggAdN6T6zE6OwYk5JOMYFGw3UTassFwOvkaYB4w4dXOfWlcyi3eQDAz9M0Uk3j2c/+HWl3GLyJJUJbLdMHNAM6mkxG4DhlBOfMVgeLXAtrlZChDPJkk9NI3P1raPcQtCxEgGAPEdjnrXk3tpxKeXiTQW+REhyPn51VE2ba2u4wYptICRbAHvn0prw6ZZZonQ5AAP3Brz7g/ElvoyGY+EAEdK2Hs8oRZHZ8jA0jz6UCRtFTU6qANuuK8y47wvicV7cXckURikmJ5pVVZN9jnBPpXothdic6Y9ie460P7SWavw9mJIVRvnfP0pNJopOmeOcZGlSReymMnS69dJ+3fPkPnQ8NqWjkPiSJlOCcrpyCDgtgdDnqM0zuYrYzR34ZuWVK5CZWTGxVhuR0HmNx8qpaaJrgNBbGVXI1Ays6AZwFwCduuxHkNqzT4VJAIHFkUC3vg8ePCXhSQj6nP74qVdFPwuF5oxJdELIRmGZIkPnhWXUBnPX9sVKuiPRmmzykY5LOoLP1AGT5eoJ+1cs0hQgqkiHGCwG4/eireKSUGZTG8KLokDbE9x/G9c3DrCNLFmYjZUGQfLUSK1MwcWpcEqsis2PEWUjv6g0bwWz18YtzDKwEeTIuMHIBzjzBNBqitaibRoySCuOu33rrhnElsrwEKSm6lsYxnpj0qhGtuleCXfGk+lDlstntRHvMdxbgHGSM0Asml2BPTpUtFJjG3AG7EA5GAac8Mm5Xx5bQAcAZLLntWcS4zg5OB3o4XwVVYt4l3G2D9x6VBZqZ74F442wdlGo4OoGrbOTTEQrqZZRqzj4yN/tjtWThu3OomQh2O5Y9aaQXSmAGN2j17DUTjOdgT/NKhmliuxKhdSfwhggfPvRUN3qQ8s69J19NyPlWOHERCraXzJrzggDX9a+JdvLFmFGUBdhjfY5APy3ooLNy/EI4hHg9fDk79e3SuTONiuVYA4xsPn86z9t47S1WU6XV9ZOrJpnaATys7NpRSdzSoLHAuuXbEvISFGdR338jWI4nevfx3BnkKHfA1fF6YzjFX+1vFHtItMB1xj8oP+ZFY6DjRlnMeFdznwKMhR5ZqZWhrJdHxm6tLErBcRsWUxCAsc/P0oeDhPGLtCVtGDuM65iB/NN+D8GgvrxLu4jdmQ/7Kjbrtnzrf8G4c1xMQF5arkkadh361T+l6EoVs864N7D+0ELu7ywKpOcR5bP1wP5rY2fAL+GzK++8p875jyK2tlnQpwhCnSQTj60r4iZVYtzoTiTChznUtNtsKQJwuG74cQZ5FZiceHpjzH3o/jyrP7O3+qcxOkZfV6D6/wA1l+J8bFteJazAGRf9tlOABjq2TS/jXFry8BjgETQHDkTLsisAcnJAG+dj5UlJLAU2ZKzMlxw+4Ae5kiDPLC8mGd2UYkGO4wR9qotmlhW4c2miSPDO5HLJPYKCc9fLJNNpmitlt4oLiJWWaRoZSrgNjAYYUdM+QI/agLvhsXPNxJc20czNzQqynQd/iBIFQnkdgk0PDrhllveHLFMy5ZUcqD641DFSnFrwyBoySVQ5wRHdR4+e+T+tSn7SwFGWRzKNe8cTA/Gegx8XyH0FBS6IECpO5IG7H4W9cZx1q27/ABc6xIAMYBYafMf56UPDo5ggmU8sscHqR32P8VujJlszEDlvzCQoaQ6V3zjHUUKI4XPXZm2zsB5A4+1GXJDQzOrbyShiR+ZRkbn54oKSJlBdW1asZCfL/wBVS0J7LY7u4hBjQunLbTpc9D5VTJfTyEuz6SoG6jvVjN7wCNJ56D5awNvPqMdf+KoYK0QYIzENjGR1+lMVDSz4tlgsuknzU0y/qMOghmCnAypO/Ws/Z2rXbuhjRWC7DONJJG+KfNwZZLMxG7heSMlZWC+BdtmYkeFdiMjoRnGOkySKVg1zxuKEExnUfnTPhxuL2FcMoR1yAPKkfF+EW9gsfudyL2Q/E0KEqP8AtP5v06194BxG6svAYppLYHAZUJKnHb98UqTWB2+m3sbJI3GpeaehAOa09pw/Xbsyqi6hgajuKR8F4zYxQqzOqrsCrfFv6HfNGT+0N7cKicNsy0TkgXR8KqfXtjyyaltIqmwkwQWgaSW4Cso36AH61m7n2p94nntrAyKkELyvKThML1yfUlR9aVe0Mly14kN7xBJUkO5GSUIPXI267dTXFzw+Sw4KixQvInEW/EiBClUTPTHdjjv+U560lKLDyxXd3nFrmJ3kOsB3LQrhlKrpO43xnJ+1GezsOOIGIJlSc6TuQPL/ADyoBuHXSRy3HN/BtXVGdtsAkAHftkjpTK0umtHYETSh1VlMJ1rk/wB3kcZ6f/XPKpBFdN1HPFEmixYKC2nWNgCK4sPa27Sa4jiaaeOLClYEySSemBWaa4nj0heUy5OA+UcDuvr33A+1VRcRSz1GC2YRuhLNGdnHQgbbnt51h5a0aWa9fafiarKs8K25f4FLqWA7ZXNLJLq8l5sPEOL2yCPLGPWUbAGcfTBPbal9ldR3kUjFbeWNIw5VGy4J2CtHjOckDHQ9qrjsBIAYDcKQoQctsEeZCso9T1p1LorXC7MazxEuuneR42QEPvvk+mO/37UZO6XltA3EYmPKZwZC+VI+JSNsZJZh07DNKmuooIZTPNIiQzlGWRG/FxtkDOcb9enepwK8kQ3FsG1rgSxlnCgoNzjY6tic7bUKFA3YNNNcS32eShkAAVWD9O8exIHbGBvueu9G20nLkicTiCJpDqhDBmGxy2N87jGfvV78SIjdTw5Yo4gdAefbcdxjHnvnal6zQRaJf6ZAiE+Hm62Gc9SSxx9uo9KKCuji44jwSCZkuYpZZNssUSI9P7d8fepSyX2mt7WRo+XZxNnLJy0OCf8AO9Sl5l+CtF1zFDeTyC4gif4lJ0DJ9c9c0BxThdqkFpGiaQ9yiMR1w/X5VKlVBuxSB7mwt5biSBlIjR1jVVOAFGMf/aYeyns/YcUmujciQFINY0NjJH+dqlSrbYun0Ri64WbU/h2/Mzy4gFBYKTqPcnI6mh7+wtoDahI1LXkMUkjsoJDMTnTthegGRv61KlJPIhHbhYrW6uFX8RYC25ODggb777E059mEF+rx3TOwdeYSrFTkKSOnyH81KlaT0KJp+E2FtehpZolyowAFGBk71l7tmgns4c8xGLMeYAe2w+Q/n5VKlZLZfA7hUjHUvhIjiecakVhqXIGQQRj6Vo+LW/LtHvGmmluFCoryvq05TJIB6VKlKWyoiXhEI4lfRx3bF1jCt0XxZZgc7eg6YNUe1t89txCW3hiiVIpFjj2JKqMnA38yalSlETHt/ZJY8DgUubgXSLIRMiYjJ/tCqB9waytxczKixyMkq8oLhokXbfbwgVKlV0OHNxcSe6zfD+FIGXwg5J1HJzXSSySSaXdj40cYYjBbTnGOnWpUoAs4zNLHwmKWOV1eR31MGOTpXI3+v6ClFkjLO4SaZTK/LduYclT1Gf0qVKuGiJbBm4vfJO8bzc6JnwY5VDLit9Y8KsraytbyOH8Qv8JY4GoeLGN8HyzjYVKlT9MFR0d/022hnRQHZdUoAdyQunpj/wB1lfaC9mgXh2gry7iP8WFhlGJcjJHnvUqVMf8ApFcOZ3S3kNsbeGYQExq8qZYgE4ye9SpUoEf/2Q=="/>
          <p:cNvSpPr>
            <a:spLocks noChangeAspect="1" noChangeArrowheads="1"/>
          </p:cNvSpPr>
          <p:nvPr/>
        </p:nvSpPr>
        <p:spPr bwMode="auto">
          <a:xfrm>
            <a:off x="368300" y="-241300"/>
            <a:ext cx="165735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8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40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2. De praktische reden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 30 - 39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Neemt </a:t>
            </a:r>
            <a:r>
              <a:rPr lang="nl-NL" sz="2400" dirty="0">
                <a:solidFill>
                  <a:srgbClr val="FFFF00"/>
                </a:solidFill>
              </a:rPr>
              <a:t>ook met u uw schapen en uw runderen, zoals gijlieden gesproken hebt, en gaat heen, en zegent mij ook. </a:t>
            </a: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de </a:t>
            </a:r>
            <a:r>
              <a:rPr lang="nl-NL" sz="2400" dirty="0" err="1">
                <a:solidFill>
                  <a:srgbClr val="FFFF00"/>
                </a:solidFill>
              </a:rPr>
              <a:t>Egyptenaars</a:t>
            </a:r>
            <a:r>
              <a:rPr lang="nl-NL" sz="2400" dirty="0">
                <a:solidFill>
                  <a:srgbClr val="FFFF00"/>
                </a:solidFill>
              </a:rPr>
              <a:t> hielden sterk aan bij het volk, haastende, om die uit het land te drijven; want zij zeiden: Wij zijn allen </a:t>
            </a:r>
            <a:r>
              <a:rPr lang="nl-NL" sz="2400" dirty="0" smtClean="0">
                <a:solidFill>
                  <a:srgbClr val="FFFF00"/>
                </a:solidFill>
              </a:rPr>
              <a:t>dood! </a:t>
            </a: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het volk nam zijn deeg op, eer het gedesemd was, hun deegklompen, gebonden in hun klederen, op hun schouderen</a:t>
            </a:r>
            <a:r>
              <a:rPr lang="nl-NL" sz="2400" dirty="0" smtClean="0">
                <a:solidFill>
                  <a:srgbClr val="FFFF00"/>
                </a:solidFill>
              </a:rPr>
              <a:t>.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6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2. De praktische reden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 30 - 39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De </a:t>
            </a:r>
            <a:r>
              <a:rPr lang="nl-NL" sz="2400" dirty="0">
                <a:solidFill>
                  <a:srgbClr val="FFFF00"/>
                </a:solidFill>
              </a:rPr>
              <a:t>kinderen </a:t>
            </a:r>
            <a:r>
              <a:rPr lang="nl-NL" sz="2400" dirty="0" smtClean="0">
                <a:solidFill>
                  <a:srgbClr val="FFFF00"/>
                </a:solidFill>
              </a:rPr>
              <a:t>Israëls </a:t>
            </a:r>
            <a:r>
              <a:rPr lang="nl-NL" sz="2400" dirty="0">
                <a:solidFill>
                  <a:srgbClr val="FFFF00"/>
                </a:solidFill>
              </a:rPr>
              <a:t>nu hadden gedaan naar het woord van Mozes, en hadden van de Egyptenaren </a:t>
            </a:r>
            <a:r>
              <a:rPr lang="nl-NL" sz="2400" dirty="0" smtClean="0">
                <a:solidFill>
                  <a:srgbClr val="FFFF00"/>
                </a:solidFill>
              </a:rPr>
              <a:t>geëist </a:t>
            </a:r>
            <a:r>
              <a:rPr lang="nl-NL" sz="2400" dirty="0">
                <a:solidFill>
                  <a:srgbClr val="FFFF00"/>
                </a:solidFill>
              </a:rPr>
              <a:t>zilveren vaten, en gouden vaten, en klederen. </a:t>
            </a:r>
            <a:r>
              <a:rPr lang="nl-NL" sz="2400" dirty="0" smtClean="0">
                <a:solidFill>
                  <a:srgbClr val="FFFF00"/>
                </a:solidFill>
              </a:rPr>
              <a:t>Daartoe </a:t>
            </a:r>
            <a:r>
              <a:rPr lang="nl-NL" sz="2400" dirty="0">
                <a:solidFill>
                  <a:srgbClr val="FFFF00"/>
                </a:solidFill>
              </a:rPr>
              <a:t>had de HEERE het volk genade gegeven in de ogen der Egyptenaren, dat zij hun hun begeerte deden; en zij beroofden de Egyptenaren.  </a:t>
            </a:r>
          </a:p>
        </p:txBody>
      </p:sp>
    </p:spTree>
    <p:extLst>
      <p:ext uri="{BB962C8B-B14F-4D97-AF65-F5344CB8AC3E}">
        <p14:creationId xmlns:p14="http://schemas.microsoft.com/office/powerpoint/2010/main" val="36263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2. De praktische reden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 30 - 39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Alzo </a:t>
            </a:r>
            <a:r>
              <a:rPr lang="nl-NL" sz="2400" dirty="0">
                <a:solidFill>
                  <a:srgbClr val="FFFF00"/>
                </a:solidFill>
              </a:rPr>
              <a:t>reisden de kinderen </a:t>
            </a:r>
            <a:r>
              <a:rPr lang="nl-NL" sz="2400" dirty="0" smtClean="0">
                <a:solidFill>
                  <a:srgbClr val="FFFF00"/>
                </a:solidFill>
              </a:rPr>
              <a:t>Israëls </a:t>
            </a:r>
            <a:r>
              <a:rPr lang="nl-NL" sz="2400" dirty="0">
                <a:solidFill>
                  <a:srgbClr val="FFFF00"/>
                </a:solidFill>
              </a:rPr>
              <a:t>uit van </a:t>
            </a:r>
            <a:r>
              <a:rPr lang="nl-NL" sz="2400" dirty="0" err="1">
                <a:solidFill>
                  <a:srgbClr val="FFFF00"/>
                </a:solidFill>
              </a:rPr>
              <a:t>Rameses</a:t>
            </a:r>
            <a:r>
              <a:rPr lang="nl-NL" sz="2400" dirty="0">
                <a:solidFill>
                  <a:srgbClr val="FFFF00"/>
                </a:solidFill>
              </a:rPr>
              <a:t> naar </a:t>
            </a:r>
            <a:r>
              <a:rPr lang="nl-NL" sz="2400" dirty="0" err="1">
                <a:solidFill>
                  <a:srgbClr val="FFFF00"/>
                </a:solidFill>
              </a:rPr>
              <a:t>Sukkoth</a:t>
            </a:r>
            <a:r>
              <a:rPr lang="nl-NL" sz="2400" dirty="0">
                <a:solidFill>
                  <a:srgbClr val="FFFF00"/>
                </a:solidFill>
              </a:rPr>
              <a:t>, omtrent zeshonderd duizend te voet, mannen alleen, behalve de </a:t>
            </a:r>
            <a:r>
              <a:rPr lang="nl-NL" sz="2400" dirty="0" err="1">
                <a:solidFill>
                  <a:srgbClr val="FFFF00"/>
                </a:solidFill>
              </a:rPr>
              <a:t>kinderkens</a:t>
            </a:r>
            <a:r>
              <a:rPr lang="nl-NL" sz="2400" dirty="0">
                <a:solidFill>
                  <a:srgbClr val="FFFF00"/>
                </a:solidFill>
              </a:rPr>
              <a:t>. </a:t>
            </a: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veel vermengd volk trok ook met hen op, en schapen, en runderen, gans veel vee. </a:t>
            </a: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zij bakten van het deeg, dat zij uit Egypte gebracht hadden, ongezuurde koeken; </a:t>
            </a:r>
          </a:p>
        </p:txBody>
      </p:sp>
    </p:spTree>
    <p:extLst>
      <p:ext uri="{BB962C8B-B14F-4D97-AF65-F5344CB8AC3E}">
        <p14:creationId xmlns:p14="http://schemas.microsoft.com/office/powerpoint/2010/main" val="90146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2. De praktische reden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 30 - 39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want </a:t>
            </a:r>
            <a:r>
              <a:rPr lang="nl-NL" sz="2400" dirty="0">
                <a:solidFill>
                  <a:srgbClr val="FFFF00"/>
                </a:solidFill>
              </a:rPr>
              <a:t>het was niet gedesemd; overmits zij uit Egypte uitgedreven werden, zodat zij niet vertoeven konden, noch ook </a:t>
            </a:r>
            <a:r>
              <a:rPr lang="nl-NL" sz="2400" dirty="0" smtClean="0">
                <a:solidFill>
                  <a:srgbClr val="FFFF00"/>
                </a:solidFill>
              </a:rPr>
              <a:t>teerkost </a:t>
            </a:r>
            <a:r>
              <a:rPr lang="nl-NL" sz="2400" dirty="0">
                <a:solidFill>
                  <a:srgbClr val="FFFF00"/>
                </a:solidFill>
              </a:rPr>
              <a:t>voor zich bereiden. </a:t>
            </a:r>
          </a:p>
        </p:txBody>
      </p:sp>
    </p:spTree>
    <p:extLst>
      <p:ext uri="{BB962C8B-B14F-4D97-AF65-F5344CB8AC3E}">
        <p14:creationId xmlns:p14="http://schemas.microsoft.com/office/powerpoint/2010/main" val="24422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3. Een geestelijke toepassing, typologische uitleg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Zuurdesem, een type van de zonde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11562" y="3904477"/>
            <a:ext cx="7652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Hebreeuws, </a:t>
            </a:r>
            <a:r>
              <a:rPr lang="nl-NL" sz="2400" i="1" dirty="0" err="1" smtClean="0">
                <a:solidFill>
                  <a:srgbClr val="FFFF00"/>
                </a:solidFill>
              </a:rPr>
              <a:t>s</a:t>
            </a:r>
            <a:r>
              <a:rPr lang="nl-NL" i="1" dirty="0" err="1" smtClean="0">
                <a:solidFill>
                  <a:srgbClr val="FFFF00"/>
                </a:solidFill>
              </a:rPr>
              <a:t>e</a:t>
            </a:r>
            <a:r>
              <a:rPr lang="nl-NL" sz="2400" i="1" dirty="0" err="1" smtClean="0">
                <a:solidFill>
                  <a:srgbClr val="FFFF00"/>
                </a:solidFill>
              </a:rPr>
              <a:t>’oor</a:t>
            </a:r>
            <a:r>
              <a:rPr lang="nl-NL" sz="2400" dirty="0" smtClean="0">
                <a:solidFill>
                  <a:srgbClr val="FFFF00"/>
                </a:solidFill>
              </a:rPr>
              <a:t>, </a:t>
            </a:r>
          </a:p>
          <a:p>
            <a:r>
              <a:rPr lang="nl-NL" sz="2400" dirty="0">
                <a:solidFill>
                  <a:srgbClr val="FFFF00"/>
                </a:solidFill>
              </a:rPr>
              <a:t>	</a:t>
            </a:r>
            <a:r>
              <a:rPr lang="nl-NL" sz="2400" dirty="0" smtClean="0">
                <a:solidFill>
                  <a:srgbClr val="FFFF00"/>
                </a:solidFill>
              </a:rPr>
              <a:t>zuurdesem: het beginsel</a:t>
            </a:r>
            <a:endParaRPr lang="nl-NL" sz="2400" i="1" dirty="0">
              <a:solidFill>
                <a:srgbClr val="FFFF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39644" y="4874685"/>
            <a:ext cx="7652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Hebreeuws, </a:t>
            </a:r>
            <a:r>
              <a:rPr lang="nl-NL" sz="2400" i="1" dirty="0" err="1" smtClean="0">
                <a:solidFill>
                  <a:srgbClr val="FFFF00"/>
                </a:solidFill>
              </a:rPr>
              <a:t>chameets</a:t>
            </a:r>
            <a:r>
              <a:rPr lang="nl-NL" sz="2400" dirty="0" smtClean="0">
                <a:solidFill>
                  <a:srgbClr val="FFFF00"/>
                </a:solidFill>
              </a:rPr>
              <a:t>, </a:t>
            </a:r>
          </a:p>
          <a:p>
            <a:r>
              <a:rPr lang="nl-NL" sz="2400" dirty="0">
                <a:solidFill>
                  <a:srgbClr val="FFFF00"/>
                </a:solidFill>
              </a:rPr>
              <a:t>	</a:t>
            </a:r>
            <a:r>
              <a:rPr lang="nl-NL" sz="2400" dirty="0" smtClean="0">
                <a:solidFill>
                  <a:srgbClr val="FFFF00"/>
                </a:solidFill>
              </a:rPr>
              <a:t>dat wat gedesemd is: de uitwerking</a:t>
            </a:r>
            <a:endParaRPr lang="nl-NL" sz="24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41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 smtClean="0">
                <a:solidFill>
                  <a:srgbClr val="FFFF00"/>
                </a:solidFill>
              </a:rPr>
              <a:t>chameets</a:t>
            </a:r>
            <a:r>
              <a:rPr lang="nl-NL" sz="2400" dirty="0" smtClean="0">
                <a:solidFill>
                  <a:srgbClr val="FFFF00"/>
                </a:solidFill>
              </a:rPr>
              <a:t> afgeleid van het werkwoord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	</a:t>
            </a:r>
            <a:r>
              <a:rPr lang="nl-NL" sz="2400" i="1" dirty="0" err="1" smtClean="0">
                <a:solidFill>
                  <a:srgbClr val="FFFF00"/>
                </a:solidFill>
              </a:rPr>
              <a:t>chamats</a:t>
            </a:r>
            <a:r>
              <a:rPr lang="nl-NL" sz="2400" dirty="0" smtClean="0">
                <a:solidFill>
                  <a:srgbClr val="FFFF00"/>
                </a:solidFill>
              </a:rPr>
              <a:t> – gedesemd zijn/worden 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11562" y="3904477"/>
            <a:ext cx="7652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Psalm 71:4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>
                <a:solidFill>
                  <a:srgbClr val="FFFF00"/>
                </a:solidFill>
              </a:rPr>
              <a:t>Mijn God, bevrijd mij van de hand des goddelozen, van de hand </a:t>
            </a:r>
            <a:r>
              <a:rPr lang="nl-NL" sz="2400" dirty="0" err="1">
                <a:solidFill>
                  <a:srgbClr val="FFFF00"/>
                </a:solidFill>
              </a:rPr>
              <a:t>desgenen</a:t>
            </a:r>
            <a:r>
              <a:rPr lang="nl-NL" sz="2400" dirty="0">
                <a:solidFill>
                  <a:srgbClr val="FFFF00"/>
                </a:solidFill>
              </a:rPr>
              <a:t>, die verkeerdelijk handelt, en des </a:t>
            </a:r>
            <a:r>
              <a:rPr lang="nl-NL" sz="2400" dirty="0" err="1">
                <a:solidFill>
                  <a:srgbClr val="FFFF00"/>
                </a:solidFill>
              </a:rPr>
              <a:t>opgeblazenen</a:t>
            </a:r>
            <a:r>
              <a:rPr lang="nl-NL" sz="2400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423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 smtClean="0">
                <a:solidFill>
                  <a:srgbClr val="FFFF00"/>
                </a:solidFill>
              </a:rPr>
              <a:t>chameets</a:t>
            </a:r>
            <a:r>
              <a:rPr lang="nl-NL" sz="2400" dirty="0" smtClean="0">
                <a:solidFill>
                  <a:srgbClr val="FFFF00"/>
                </a:solidFill>
              </a:rPr>
              <a:t> afgeleid van het werkwoord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	</a:t>
            </a:r>
            <a:r>
              <a:rPr lang="nl-NL" sz="2400" i="1" dirty="0" err="1" smtClean="0">
                <a:solidFill>
                  <a:srgbClr val="FFFF00"/>
                </a:solidFill>
              </a:rPr>
              <a:t>chamats</a:t>
            </a:r>
            <a:r>
              <a:rPr lang="nl-NL" sz="2400" dirty="0" smtClean="0">
                <a:solidFill>
                  <a:srgbClr val="FFFF00"/>
                </a:solidFill>
              </a:rPr>
              <a:t> – gedesemd zijn/worden 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11562" y="3904477"/>
            <a:ext cx="7652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Psalm 73:21, 22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Als </a:t>
            </a:r>
            <a:r>
              <a:rPr lang="nl-NL" sz="2400" dirty="0">
                <a:solidFill>
                  <a:srgbClr val="FFFF00"/>
                </a:solidFill>
              </a:rPr>
              <a:t>mijn hart opgezwollen was, en ik in mijn nieren geprikkeld </a:t>
            </a:r>
            <a:r>
              <a:rPr lang="nl-NL" sz="2400" dirty="0" smtClean="0">
                <a:solidFill>
                  <a:srgbClr val="FFFF00"/>
                </a:solidFill>
              </a:rPr>
              <a:t>werd. Toen </a:t>
            </a:r>
            <a:r>
              <a:rPr lang="nl-NL" sz="2400" dirty="0">
                <a:solidFill>
                  <a:srgbClr val="FFFF00"/>
                </a:solidFill>
              </a:rPr>
              <a:t>was ik </a:t>
            </a:r>
            <a:r>
              <a:rPr lang="nl-NL" sz="2400" dirty="0" err="1">
                <a:solidFill>
                  <a:srgbClr val="FFFF00"/>
                </a:solidFill>
              </a:rPr>
              <a:t>onvernuftig</a:t>
            </a:r>
            <a:r>
              <a:rPr lang="nl-NL" sz="2400" dirty="0">
                <a:solidFill>
                  <a:srgbClr val="FFFF00"/>
                </a:solidFill>
              </a:rPr>
              <a:t>, en wist niets; ik was een groot beest bij U</a:t>
            </a:r>
            <a:r>
              <a:rPr lang="nl-NL" sz="2400" dirty="0" smtClean="0">
                <a:solidFill>
                  <a:srgbClr val="FFFF00"/>
                </a:solidFill>
              </a:rPr>
              <a:t>.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52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 </a:t>
            </a:r>
            <a:r>
              <a:rPr lang="nl-NL" sz="2400" dirty="0" err="1" smtClean="0">
                <a:solidFill>
                  <a:srgbClr val="FFFF00"/>
                </a:solidFill>
              </a:rPr>
              <a:t>Korinthe</a:t>
            </a:r>
            <a:r>
              <a:rPr lang="nl-NL" sz="2400" dirty="0" smtClean="0">
                <a:solidFill>
                  <a:srgbClr val="FFFF00"/>
                </a:solidFill>
              </a:rPr>
              <a:t> 5:1 - 8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59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smtClean="0">
                <a:solidFill>
                  <a:srgbClr val="FFFF00"/>
                </a:solidFill>
              </a:rPr>
              <a:t>Korinthe </a:t>
            </a:r>
            <a:r>
              <a:rPr lang="nl-NL">
                <a:solidFill>
                  <a:srgbClr val="FFFF00"/>
                </a:solidFill>
              </a:rPr>
              <a:t>4:6, 18, 19; 5:2; 8:1; 13;4</a:t>
            </a:r>
          </a:p>
        </p:txBody>
      </p:sp>
    </p:spTree>
    <p:extLst>
      <p:ext uri="{BB962C8B-B14F-4D97-AF65-F5344CB8AC3E}">
        <p14:creationId xmlns:p14="http://schemas.microsoft.com/office/powerpoint/2010/main" val="24433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Korinthe</a:t>
            </a:r>
            <a:r>
              <a:rPr lang="nl-NL" dirty="0" smtClean="0">
                <a:solidFill>
                  <a:srgbClr val="FFFF00"/>
                </a:solidFill>
              </a:rPr>
              <a:t> 4:6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En deze dingen, broeders, heb ik op </a:t>
            </a:r>
            <a:r>
              <a:rPr lang="nl-NL" dirty="0" err="1">
                <a:solidFill>
                  <a:srgbClr val="FFFF00"/>
                </a:solidFill>
              </a:rPr>
              <a:t>mijzelven</a:t>
            </a:r>
            <a:r>
              <a:rPr lang="nl-NL" dirty="0">
                <a:solidFill>
                  <a:srgbClr val="FFFF00"/>
                </a:solidFill>
              </a:rPr>
              <a:t> en </a:t>
            </a:r>
            <a:r>
              <a:rPr lang="nl-NL" dirty="0" err="1">
                <a:solidFill>
                  <a:srgbClr val="FFFF00"/>
                </a:solidFill>
              </a:rPr>
              <a:t>Apollos</a:t>
            </a:r>
            <a:r>
              <a:rPr lang="nl-NL" dirty="0">
                <a:solidFill>
                  <a:srgbClr val="FFFF00"/>
                </a:solidFill>
              </a:rPr>
              <a:t> bij gelijkenis toegepast, om uwentwil; opdat gij aan ons </a:t>
            </a:r>
            <a:r>
              <a:rPr lang="nl-NL" dirty="0" err="1">
                <a:solidFill>
                  <a:srgbClr val="FFFF00"/>
                </a:solidFill>
              </a:rPr>
              <a:t>zoudt</a:t>
            </a:r>
            <a:r>
              <a:rPr lang="nl-NL" dirty="0">
                <a:solidFill>
                  <a:srgbClr val="FFFF00"/>
                </a:solidFill>
              </a:rPr>
              <a:t> leren, </a:t>
            </a:r>
            <a:r>
              <a:rPr lang="nl-NL" b="1" dirty="0">
                <a:solidFill>
                  <a:srgbClr val="FF0000"/>
                </a:solidFill>
              </a:rPr>
              <a:t>niet te gevoelen boven hetgeen geschreven</a:t>
            </a:r>
            <a:r>
              <a:rPr lang="nl-NL" dirty="0">
                <a:solidFill>
                  <a:srgbClr val="FFFF00"/>
                </a:solidFill>
              </a:rPr>
              <a:t> is, dat gij niet, de een om eens anders wil, </a:t>
            </a:r>
            <a:r>
              <a:rPr lang="nl-NL" b="1" dirty="0">
                <a:solidFill>
                  <a:srgbClr val="FF0000"/>
                </a:solidFill>
              </a:rPr>
              <a:t>opgeblazen</a:t>
            </a:r>
            <a:r>
              <a:rPr lang="nl-NL" dirty="0">
                <a:solidFill>
                  <a:srgbClr val="FFFF00"/>
                </a:solidFill>
              </a:rPr>
              <a:t> wordt tegen den ander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899592" y="1988840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 voorjaarsfeesten</a:t>
            </a:r>
            <a:r>
              <a:rPr lang="nl-NL" sz="2400" dirty="0" smtClean="0">
                <a:solidFill>
                  <a:srgbClr val="FFFF00"/>
                </a:solidFill>
              </a:rPr>
              <a:t> 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952381" y="2738553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1.	Pesach			Pascha, Pasen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952380" y="3501006"/>
            <a:ext cx="8084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	</a:t>
            </a:r>
            <a:r>
              <a:rPr lang="nl-NL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Matsoot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Ongezuurde broden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69911" y="4221088"/>
            <a:ext cx="8066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3.	</a:t>
            </a:r>
            <a:r>
              <a:rPr lang="nl-NL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Jom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habbikoeriem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Dag der eerstelingen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86686" y="4947784"/>
            <a:ext cx="8049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4.	</a:t>
            </a:r>
            <a:r>
              <a:rPr lang="nl-NL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Sjevoeoot</a:t>
            </a:r>
            <a:r>
              <a:rPr lang="nl-NL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		Wekenfeest, Pinksteren		</a:t>
            </a:r>
            <a:endParaRPr lang="nl-NL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42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Korinthe</a:t>
            </a:r>
            <a:r>
              <a:rPr lang="nl-NL" dirty="0" smtClean="0">
                <a:solidFill>
                  <a:srgbClr val="FFFF00"/>
                </a:solidFill>
              </a:rPr>
              <a:t> 4:18, 19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Doch sommigen zijn </a:t>
            </a:r>
            <a:r>
              <a:rPr lang="nl-NL" b="1" dirty="0">
                <a:solidFill>
                  <a:srgbClr val="FF0000"/>
                </a:solidFill>
              </a:rPr>
              <a:t>opgeblazen</a:t>
            </a:r>
            <a:r>
              <a:rPr lang="nl-NL" dirty="0">
                <a:solidFill>
                  <a:srgbClr val="FFFF00"/>
                </a:solidFill>
              </a:rPr>
              <a:t>, alsof ik tot </a:t>
            </a:r>
            <a:r>
              <a:rPr lang="nl-NL" dirty="0" err="1">
                <a:solidFill>
                  <a:srgbClr val="FFFF00"/>
                </a:solidFill>
              </a:rPr>
              <a:t>ulieden</a:t>
            </a:r>
            <a:r>
              <a:rPr lang="nl-NL" dirty="0">
                <a:solidFill>
                  <a:srgbClr val="FFFF00"/>
                </a:solidFill>
              </a:rPr>
              <a:t> niet komen zou</a:t>
            </a:r>
            <a:r>
              <a:rPr lang="nl-NL" dirty="0" smtClean="0">
                <a:solidFill>
                  <a:srgbClr val="FFFF00"/>
                </a:solidFill>
              </a:rPr>
              <a:t>. </a:t>
            </a:r>
            <a:r>
              <a:rPr lang="nl-NL" dirty="0">
                <a:solidFill>
                  <a:srgbClr val="FFFF00"/>
                </a:solidFill>
              </a:rPr>
              <a:t>Maar ik zal haast tot u komen, zo de Heere wil, en ik zal </a:t>
            </a:r>
            <a:r>
              <a:rPr lang="nl-NL" i="1" dirty="0">
                <a:solidFill>
                  <a:srgbClr val="FFFF00"/>
                </a:solidFill>
              </a:rPr>
              <a:t>dan </a:t>
            </a:r>
            <a:r>
              <a:rPr lang="nl-NL" dirty="0">
                <a:solidFill>
                  <a:srgbClr val="FFFF00"/>
                </a:solidFill>
              </a:rPr>
              <a:t>verstaan, niet de woorden </a:t>
            </a:r>
            <a:r>
              <a:rPr lang="nl-NL" dirty="0" err="1">
                <a:solidFill>
                  <a:srgbClr val="FFFF00"/>
                </a:solidFill>
              </a:rPr>
              <a:t>dergenen</a:t>
            </a:r>
            <a:r>
              <a:rPr lang="nl-NL" dirty="0">
                <a:solidFill>
                  <a:srgbClr val="FFFF00"/>
                </a:solidFill>
              </a:rPr>
              <a:t>, die </a:t>
            </a:r>
            <a:r>
              <a:rPr lang="nl-NL" b="1" dirty="0">
                <a:solidFill>
                  <a:srgbClr val="FF0000"/>
                </a:solidFill>
              </a:rPr>
              <a:t>opgeblazen</a:t>
            </a:r>
            <a:r>
              <a:rPr lang="nl-NL" dirty="0">
                <a:solidFill>
                  <a:srgbClr val="FFFF00"/>
                </a:solidFill>
              </a:rPr>
              <a:t> zijn, </a:t>
            </a:r>
            <a:r>
              <a:rPr lang="nl-NL" b="1" dirty="0">
                <a:solidFill>
                  <a:srgbClr val="FF0000"/>
                </a:solidFill>
              </a:rPr>
              <a:t>maar de kracht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86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Korinthe</a:t>
            </a:r>
            <a:r>
              <a:rPr lang="nl-NL" dirty="0" smtClean="0">
                <a:solidFill>
                  <a:srgbClr val="FFFF00"/>
                </a:solidFill>
              </a:rPr>
              <a:t> 8:1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Aangaande nu de dingen, die den afgoden geofferd zijn, wij weten, dat wij allen te </a:t>
            </a:r>
            <a:r>
              <a:rPr lang="nl-NL" dirty="0" err="1">
                <a:solidFill>
                  <a:srgbClr val="FFFF00"/>
                </a:solidFill>
              </a:rPr>
              <a:t>zamen</a:t>
            </a:r>
            <a:r>
              <a:rPr lang="nl-NL" dirty="0">
                <a:solidFill>
                  <a:srgbClr val="FFFF00"/>
                </a:solidFill>
              </a:rPr>
              <a:t> kennis hebben. De </a:t>
            </a:r>
            <a:r>
              <a:rPr lang="nl-NL" b="1" dirty="0">
                <a:solidFill>
                  <a:srgbClr val="FF0000"/>
                </a:solidFill>
              </a:rPr>
              <a:t>kennis</a:t>
            </a:r>
            <a:r>
              <a:rPr lang="nl-NL" dirty="0">
                <a:solidFill>
                  <a:srgbClr val="FFFF00"/>
                </a:solidFill>
              </a:rPr>
              <a:t> maakt </a:t>
            </a:r>
            <a:r>
              <a:rPr lang="nl-NL" b="1" dirty="0">
                <a:solidFill>
                  <a:srgbClr val="FF0000"/>
                </a:solidFill>
              </a:rPr>
              <a:t>opgeblazen</a:t>
            </a:r>
            <a:r>
              <a:rPr lang="nl-NL" dirty="0">
                <a:solidFill>
                  <a:srgbClr val="FFFF00"/>
                </a:solidFill>
              </a:rPr>
              <a:t>, maar de </a:t>
            </a:r>
            <a:r>
              <a:rPr lang="nl-NL" b="1" dirty="0">
                <a:solidFill>
                  <a:srgbClr val="FF0000"/>
                </a:solidFill>
              </a:rPr>
              <a:t>liefde sticht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72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Korinthe</a:t>
            </a:r>
            <a:r>
              <a:rPr lang="nl-NL" dirty="0" smtClean="0">
                <a:solidFill>
                  <a:srgbClr val="FFFF00"/>
                </a:solidFill>
              </a:rPr>
              <a:t> 13:4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De </a:t>
            </a:r>
            <a:r>
              <a:rPr lang="nl-NL" b="1" dirty="0">
                <a:solidFill>
                  <a:srgbClr val="FF0000"/>
                </a:solidFill>
              </a:rPr>
              <a:t>liefde</a:t>
            </a:r>
            <a:r>
              <a:rPr lang="nl-NL" dirty="0">
                <a:solidFill>
                  <a:srgbClr val="FFFF00"/>
                </a:solidFill>
              </a:rPr>
              <a:t> is </a:t>
            </a:r>
            <a:r>
              <a:rPr lang="nl-NL" dirty="0">
                <a:solidFill>
                  <a:srgbClr val="FF0000"/>
                </a:solidFill>
              </a:rPr>
              <a:t>lankmoedig</a:t>
            </a:r>
            <a:r>
              <a:rPr lang="nl-NL" dirty="0">
                <a:solidFill>
                  <a:srgbClr val="FFFF00"/>
                </a:solidFill>
              </a:rPr>
              <a:t>, zij is </a:t>
            </a:r>
            <a:r>
              <a:rPr lang="nl-NL" dirty="0">
                <a:solidFill>
                  <a:srgbClr val="FF0000"/>
                </a:solidFill>
              </a:rPr>
              <a:t>goedertieren</a:t>
            </a:r>
            <a:r>
              <a:rPr lang="nl-NL" dirty="0">
                <a:solidFill>
                  <a:srgbClr val="FFFF00"/>
                </a:solidFill>
              </a:rPr>
              <a:t>; de liefde is </a:t>
            </a:r>
            <a:r>
              <a:rPr lang="nl-NL" dirty="0">
                <a:solidFill>
                  <a:srgbClr val="FF0000"/>
                </a:solidFill>
              </a:rPr>
              <a:t>niet afgunstig</a:t>
            </a:r>
            <a:r>
              <a:rPr lang="nl-NL" dirty="0">
                <a:solidFill>
                  <a:srgbClr val="FFFF00"/>
                </a:solidFill>
              </a:rPr>
              <a:t>; de liefde handelt </a:t>
            </a:r>
            <a:r>
              <a:rPr lang="nl-NL" dirty="0">
                <a:solidFill>
                  <a:srgbClr val="FF0000"/>
                </a:solidFill>
              </a:rPr>
              <a:t>niet lichtvaardiglijk</a:t>
            </a:r>
            <a:r>
              <a:rPr lang="nl-NL" dirty="0">
                <a:solidFill>
                  <a:srgbClr val="FFFF00"/>
                </a:solidFill>
              </a:rPr>
              <a:t>, zij is </a:t>
            </a:r>
            <a:r>
              <a:rPr lang="nl-NL" dirty="0">
                <a:solidFill>
                  <a:srgbClr val="FF0000"/>
                </a:solidFill>
              </a:rPr>
              <a:t>niet opgeblazen</a:t>
            </a:r>
            <a:r>
              <a:rPr lang="nl-NL" dirty="0">
                <a:solidFill>
                  <a:srgbClr val="FFFF0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89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Korinthe</a:t>
            </a:r>
            <a:r>
              <a:rPr lang="nl-NL" dirty="0" smtClean="0">
                <a:solidFill>
                  <a:srgbClr val="FFFF00"/>
                </a:solidFill>
              </a:rPr>
              <a:t> 13:6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Zij verblijdt zich niet in de ongerechtigheid, maar zij verblijdt zich in de waarheid;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60648" y="4570429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Korinthe</a:t>
            </a:r>
            <a:r>
              <a:rPr lang="nl-NL" dirty="0" smtClean="0">
                <a:solidFill>
                  <a:srgbClr val="FFFF00"/>
                </a:solidFill>
              </a:rPr>
              <a:t> 5:8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Zo dan laat ons feest houden, niet in den ouden zuurdesem, noch in den zuurdesem der kwaadheid en der boosheid, maar in de ongezuurde </a:t>
            </a:r>
            <a:r>
              <a:rPr lang="nl-NL" i="1" dirty="0">
                <a:solidFill>
                  <a:srgbClr val="FFFF00"/>
                </a:solidFill>
              </a:rPr>
              <a:t>broden </a:t>
            </a:r>
            <a:r>
              <a:rPr lang="nl-NL" dirty="0">
                <a:solidFill>
                  <a:srgbClr val="FFFF00"/>
                </a:solidFill>
              </a:rPr>
              <a:t>der oprechtheid en der waarheid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9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Opgeblazen, het tegendeel 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b="1" dirty="0" smtClean="0">
                <a:solidFill>
                  <a:srgbClr val="FFFF00"/>
                </a:solidFill>
              </a:rPr>
              <a:t>Filippenzen 2:5-8</a:t>
            </a:r>
            <a:br>
              <a:rPr lang="nl-NL" b="1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Want </a:t>
            </a:r>
            <a:r>
              <a:rPr lang="nl-NL" dirty="0">
                <a:solidFill>
                  <a:srgbClr val="FFFF00"/>
                </a:solidFill>
              </a:rPr>
              <a:t>dat gevoelen zij in u, hetwelk ook in Christus Jezus was</a:t>
            </a:r>
            <a:r>
              <a:rPr lang="nl-NL" dirty="0" smtClean="0">
                <a:solidFill>
                  <a:srgbClr val="FFFF00"/>
                </a:solidFill>
              </a:rPr>
              <a:t>; Die </a:t>
            </a:r>
            <a:r>
              <a:rPr lang="nl-NL" dirty="0">
                <a:solidFill>
                  <a:srgbClr val="FFFF00"/>
                </a:solidFill>
              </a:rPr>
              <a:t>in de </a:t>
            </a:r>
            <a:r>
              <a:rPr lang="nl-NL" dirty="0" err="1">
                <a:solidFill>
                  <a:srgbClr val="FFFF00"/>
                </a:solidFill>
              </a:rPr>
              <a:t>gestaltenis</a:t>
            </a:r>
            <a:r>
              <a:rPr lang="nl-NL" dirty="0">
                <a:solidFill>
                  <a:srgbClr val="FFFF00"/>
                </a:solidFill>
              </a:rPr>
              <a:t> Gods zijnde, geen roof geacht heeft </a:t>
            </a:r>
            <a:r>
              <a:rPr lang="nl-NL" dirty="0" err="1">
                <a:solidFill>
                  <a:srgbClr val="FFFF00"/>
                </a:solidFill>
              </a:rPr>
              <a:t>Gode</a:t>
            </a:r>
            <a:r>
              <a:rPr lang="nl-NL" dirty="0">
                <a:solidFill>
                  <a:srgbClr val="FFFF00"/>
                </a:solidFill>
              </a:rPr>
              <a:t> even gelijk te zijn</a:t>
            </a:r>
            <a:r>
              <a:rPr lang="nl-NL" dirty="0" smtClean="0">
                <a:solidFill>
                  <a:srgbClr val="FFFF00"/>
                </a:solidFill>
              </a:rPr>
              <a:t>; Maar </a:t>
            </a:r>
            <a:r>
              <a:rPr lang="nl-NL" dirty="0">
                <a:solidFill>
                  <a:srgbClr val="FFFF00"/>
                </a:solidFill>
              </a:rPr>
              <a:t>heeft </a:t>
            </a:r>
            <a:r>
              <a:rPr lang="nl-NL" dirty="0" err="1">
                <a:solidFill>
                  <a:srgbClr val="FFFF00"/>
                </a:solidFill>
              </a:rPr>
              <a:t>Zichzelven</a:t>
            </a:r>
            <a:r>
              <a:rPr lang="nl-NL" dirty="0">
                <a:solidFill>
                  <a:srgbClr val="FFFF00"/>
                </a:solidFill>
              </a:rPr>
              <a:t> vernietigd, de </a:t>
            </a:r>
            <a:r>
              <a:rPr lang="nl-NL" dirty="0" err="1">
                <a:solidFill>
                  <a:srgbClr val="FFFF00"/>
                </a:solidFill>
              </a:rPr>
              <a:t>gestaltenis</a:t>
            </a:r>
            <a:r>
              <a:rPr lang="nl-NL" dirty="0">
                <a:solidFill>
                  <a:srgbClr val="FFFF00"/>
                </a:solidFill>
              </a:rPr>
              <a:t> eens </a:t>
            </a:r>
            <a:r>
              <a:rPr lang="nl-NL" dirty="0" err="1">
                <a:solidFill>
                  <a:srgbClr val="FFFF00"/>
                </a:solidFill>
              </a:rPr>
              <a:t>dienstknechts</a:t>
            </a:r>
            <a:r>
              <a:rPr lang="nl-NL" dirty="0">
                <a:solidFill>
                  <a:srgbClr val="FFFF00"/>
                </a:solidFill>
              </a:rPr>
              <a:t> aangenomen hebbende, en is den mensen gelijk geworden; </a:t>
            </a:r>
            <a:r>
              <a:rPr lang="nl-NL" dirty="0" smtClean="0">
                <a:solidFill>
                  <a:srgbClr val="FFFF00"/>
                </a:solidFill>
              </a:rPr>
              <a:t>En </a:t>
            </a:r>
            <a:r>
              <a:rPr lang="nl-NL" dirty="0">
                <a:solidFill>
                  <a:srgbClr val="FFFF00"/>
                </a:solidFill>
              </a:rPr>
              <a:t>in gedaante gevonden als een mens, heeft Hij </a:t>
            </a:r>
            <a:r>
              <a:rPr lang="nl-NL" dirty="0" err="1">
                <a:solidFill>
                  <a:srgbClr val="FFFF00"/>
                </a:solidFill>
              </a:rPr>
              <a:t>Zichzelven</a:t>
            </a:r>
            <a:r>
              <a:rPr lang="nl-NL" dirty="0">
                <a:solidFill>
                  <a:srgbClr val="FFFF00"/>
                </a:solidFill>
              </a:rPr>
              <a:t> vernederd, gehoorzaam geworden zijnde tot den dood, ja, den dood des </a:t>
            </a:r>
            <a:r>
              <a:rPr lang="nl-NL" dirty="0" err="1">
                <a:solidFill>
                  <a:srgbClr val="FFFF00"/>
                </a:solidFill>
              </a:rPr>
              <a:t>kruises</a:t>
            </a:r>
            <a:r>
              <a:rPr lang="nl-NL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9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Opgeblazen, het tegendeel 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60648" y="3201987"/>
            <a:ext cx="78486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b="1" dirty="0" smtClean="0">
                <a:solidFill>
                  <a:srgbClr val="FFFF00"/>
                </a:solidFill>
              </a:rPr>
              <a:t>Filippenzen 2:2 - 4</a:t>
            </a:r>
            <a:br>
              <a:rPr lang="nl-NL" b="1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Zo </a:t>
            </a:r>
            <a:r>
              <a:rPr lang="nl-NL" dirty="0">
                <a:solidFill>
                  <a:srgbClr val="FFFF00"/>
                </a:solidFill>
              </a:rPr>
              <a:t>vervult mijn blijdschap, dat gij moogt eensgezind zijn, dezelfde liefde hebbende, van een gemoed </a:t>
            </a:r>
            <a:r>
              <a:rPr lang="nl-NL" i="1" dirty="0">
                <a:solidFill>
                  <a:srgbClr val="FFFF00"/>
                </a:solidFill>
              </a:rPr>
              <a:t>en </a:t>
            </a:r>
            <a:r>
              <a:rPr lang="nl-NL" dirty="0">
                <a:solidFill>
                  <a:srgbClr val="FFFF00"/>
                </a:solidFill>
              </a:rPr>
              <a:t>van een gevoelen zijnde. </a:t>
            </a:r>
            <a:r>
              <a:rPr lang="nl-NL" i="1" dirty="0" smtClean="0">
                <a:solidFill>
                  <a:srgbClr val="FFFF00"/>
                </a:solidFill>
              </a:rPr>
              <a:t>Doet </a:t>
            </a:r>
            <a:r>
              <a:rPr lang="nl-NL" dirty="0">
                <a:solidFill>
                  <a:srgbClr val="FFFF00"/>
                </a:solidFill>
              </a:rPr>
              <a:t>geen ding door </a:t>
            </a:r>
            <a:r>
              <a:rPr lang="nl-NL" b="1" dirty="0" err="1">
                <a:solidFill>
                  <a:srgbClr val="FF0000"/>
                </a:solidFill>
              </a:rPr>
              <a:t>twisting</a:t>
            </a:r>
            <a:r>
              <a:rPr lang="nl-NL" b="1" dirty="0">
                <a:solidFill>
                  <a:srgbClr val="FF0000"/>
                </a:solidFill>
              </a:rPr>
              <a:t> of ijdele eer</a:t>
            </a:r>
            <a:r>
              <a:rPr lang="nl-NL" dirty="0">
                <a:solidFill>
                  <a:srgbClr val="FFFF00"/>
                </a:solidFill>
              </a:rPr>
              <a:t>, maar door </a:t>
            </a:r>
            <a:r>
              <a:rPr lang="nl-NL" dirty="0">
                <a:solidFill>
                  <a:srgbClr val="FF0000"/>
                </a:solidFill>
              </a:rPr>
              <a:t>ootmoedigheid</a:t>
            </a:r>
            <a:r>
              <a:rPr lang="nl-NL" dirty="0">
                <a:solidFill>
                  <a:srgbClr val="FFFF00"/>
                </a:solidFill>
              </a:rPr>
              <a:t> </a:t>
            </a:r>
            <a:r>
              <a:rPr lang="nl-NL" dirty="0" err="1">
                <a:solidFill>
                  <a:srgbClr val="FFFF00"/>
                </a:solidFill>
              </a:rPr>
              <a:t>achte</a:t>
            </a:r>
            <a:r>
              <a:rPr lang="nl-NL" dirty="0">
                <a:solidFill>
                  <a:srgbClr val="FFFF00"/>
                </a:solidFill>
              </a:rPr>
              <a:t> de een </a:t>
            </a:r>
            <a:r>
              <a:rPr lang="nl-NL" dirty="0">
                <a:solidFill>
                  <a:srgbClr val="FF0000"/>
                </a:solidFill>
              </a:rPr>
              <a:t>den ander uitnemender dan </a:t>
            </a:r>
            <a:r>
              <a:rPr lang="nl-NL" dirty="0" err="1">
                <a:solidFill>
                  <a:srgbClr val="FF0000"/>
                </a:solidFill>
              </a:rPr>
              <a:t>zichzelven</a:t>
            </a:r>
            <a:r>
              <a:rPr lang="nl-NL" dirty="0">
                <a:solidFill>
                  <a:srgbClr val="FFFF00"/>
                </a:solidFill>
              </a:rPr>
              <a:t>. </a:t>
            </a:r>
            <a:r>
              <a:rPr lang="nl-NL" dirty="0" smtClean="0">
                <a:solidFill>
                  <a:srgbClr val="FFFF00"/>
                </a:solidFill>
              </a:rPr>
              <a:t>Een </a:t>
            </a:r>
            <a:r>
              <a:rPr lang="nl-NL" dirty="0">
                <a:solidFill>
                  <a:srgbClr val="FFFF00"/>
                </a:solidFill>
              </a:rPr>
              <a:t>iegelijk zie </a:t>
            </a:r>
            <a:r>
              <a:rPr lang="nl-NL" dirty="0">
                <a:solidFill>
                  <a:srgbClr val="FF0000"/>
                </a:solidFill>
              </a:rPr>
              <a:t>niet op het zijne</a:t>
            </a:r>
            <a:r>
              <a:rPr lang="nl-NL" dirty="0">
                <a:solidFill>
                  <a:srgbClr val="FFFF00"/>
                </a:solidFill>
              </a:rPr>
              <a:t>, maar een iegelijk </a:t>
            </a:r>
            <a:r>
              <a:rPr lang="nl-NL" i="1" dirty="0">
                <a:solidFill>
                  <a:srgbClr val="FFFF00"/>
                </a:solidFill>
              </a:rPr>
              <a:t>zie </a:t>
            </a:r>
            <a:r>
              <a:rPr lang="nl-NL" dirty="0">
                <a:solidFill>
                  <a:srgbClr val="FFFF00"/>
                </a:solidFill>
              </a:rPr>
              <a:t>ook op hetgeen </a:t>
            </a:r>
            <a:r>
              <a:rPr lang="nl-NL" dirty="0">
                <a:solidFill>
                  <a:srgbClr val="FF0000"/>
                </a:solidFill>
              </a:rPr>
              <a:t>der anderen is</a:t>
            </a:r>
            <a:r>
              <a:rPr lang="nl-NL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68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Zuurdesem in de Evangeliën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1. Zuurdesem </a:t>
            </a:r>
            <a:r>
              <a:rPr lang="nl-NL" dirty="0">
                <a:solidFill>
                  <a:srgbClr val="FFFF00"/>
                </a:solidFill>
              </a:rPr>
              <a:t>der </a:t>
            </a:r>
            <a:r>
              <a:rPr lang="nl-NL" dirty="0" smtClean="0">
                <a:solidFill>
                  <a:srgbClr val="FFFF00"/>
                </a:solidFill>
              </a:rPr>
              <a:t>Farizeeën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Mattheüs 16:6, 11, 12; Markus 8:15; Lukas 12:1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7724" y="3927131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Mattheüs 16:6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En </a:t>
            </a:r>
            <a:r>
              <a:rPr lang="nl-NL" dirty="0">
                <a:solidFill>
                  <a:srgbClr val="FFFF00"/>
                </a:solidFill>
              </a:rPr>
              <a:t>Jezus </a:t>
            </a:r>
            <a:r>
              <a:rPr lang="nl-NL" dirty="0" err="1">
                <a:solidFill>
                  <a:srgbClr val="FFFF00"/>
                </a:solidFill>
              </a:rPr>
              <a:t>zeide</a:t>
            </a:r>
            <a:r>
              <a:rPr lang="nl-NL" dirty="0">
                <a:solidFill>
                  <a:srgbClr val="FFFF00"/>
                </a:solidFill>
              </a:rPr>
              <a:t> tot hen: Ziet toe, en wacht u van den zuurdesem der </a:t>
            </a:r>
            <a:r>
              <a:rPr lang="nl-NL" dirty="0" smtClean="0">
                <a:solidFill>
                  <a:srgbClr val="FFFF00"/>
                </a:solidFill>
              </a:rPr>
              <a:t>Farizeeën </a:t>
            </a:r>
            <a:r>
              <a:rPr lang="nl-NL" dirty="0">
                <a:solidFill>
                  <a:srgbClr val="FFFF00"/>
                </a:solidFill>
              </a:rPr>
              <a:t>en </a:t>
            </a:r>
            <a:r>
              <a:rPr lang="nl-NL" dirty="0" smtClean="0">
                <a:solidFill>
                  <a:srgbClr val="FFFF00"/>
                </a:solidFill>
              </a:rPr>
              <a:t>Sadduceeën</a:t>
            </a:r>
            <a:r>
              <a:rPr lang="nl-NL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17724" y="5291684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Mattheüs 16:12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Toen verstonden zij, dat Hij niet gezegd had, dat zij zich wachten zouden van den zuurdesem des </a:t>
            </a:r>
            <a:r>
              <a:rPr lang="nl-NL" dirty="0" err="1">
                <a:solidFill>
                  <a:srgbClr val="FFFF00"/>
                </a:solidFill>
              </a:rPr>
              <a:t>broods</a:t>
            </a:r>
            <a:r>
              <a:rPr lang="nl-NL" dirty="0">
                <a:solidFill>
                  <a:srgbClr val="FFFF00"/>
                </a:solidFill>
              </a:rPr>
              <a:t>, maar van </a:t>
            </a:r>
            <a:r>
              <a:rPr lang="nl-NL" dirty="0">
                <a:solidFill>
                  <a:srgbClr val="FF0000"/>
                </a:solidFill>
              </a:rPr>
              <a:t>de leer der </a:t>
            </a:r>
            <a:r>
              <a:rPr lang="nl-NL" dirty="0" smtClean="0">
                <a:solidFill>
                  <a:srgbClr val="FF0000"/>
                </a:solidFill>
              </a:rPr>
              <a:t>Farizeeën</a:t>
            </a:r>
            <a:r>
              <a:rPr lang="nl-NL" dirty="0" smtClean="0">
                <a:solidFill>
                  <a:srgbClr val="FFFF00"/>
                </a:solidFill>
              </a:rPr>
              <a:t> </a:t>
            </a:r>
            <a:r>
              <a:rPr lang="nl-NL" dirty="0">
                <a:solidFill>
                  <a:srgbClr val="FFFF00"/>
                </a:solidFill>
              </a:rPr>
              <a:t>en </a:t>
            </a:r>
            <a:r>
              <a:rPr lang="nl-NL" dirty="0" smtClean="0">
                <a:solidFill>
                  <a:srgbClr val="FFFF00"/>
                </a:solidFill>
              </a:rPr>
              <a:t>Sadduceeën</a:t>
            </a:r>
            <a:r>
              <a:rPr lang="nl-NL" dirty="0">
                <a:solidFill>
                  <a:srgbClr val="FFFF00"/>
                </a:solidFill>
              </a:rPr>
              <a:t>.</a:t>
            </a:r>
          </a:p>
          <a:p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2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Zuurdesem in de Evangeliën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1. Zuurdesem </a:t>
            </a:r>
            <a:r>
              <a:rPr lang="nl-NL" dirty="0">
                <a:solidFill>
                  <a:srgbClr val="FFFF00"/>
                </a:solidFill>
              </a:rPr>
              <a:t>der </a:t>
            </a:r>
            <a:r>
              <a:rPr lang="nl-NL" dirty="0" smtClean="0">
                <a:solidFill>
                  <a:srgbClr val="FFFF00"/>
                </a:solidFill>
              </a:rPr>
              <a:t>Farizeeën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Mattheüs 16:6, 11, 12; Markus 8:15; Lukas 12:1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7724" y="3927131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Uitwendigheid belangrijker </a:t>
            </a:r>
            <a:r>
              <a:rPr lang="nl-NL" dirty="0">
                <a:solidFill>
                  <a:srgbClr val="FFFF00"/>
                </a:solidFill>
              </a:rPr>
              <a:t>dan </a:t>
            </a:r>
            <a:r>
              <a:rPr lang="nl-NL" dirty="0" err="1">
                <a:solidFill>
                  <a:srgbClr val="FFFF00"/>
                </a:solidFill>
              </a:rPr>
              <a:t>inwendigheid</a:t>
            </a:r>
            <a:r>
              <a:rPr lang="nl-NL" dirty="0">
                <a:solidFill>
                  <a:srgbClr val="FFFF00"/>
                </a:solidFill>
              </a:rPr>
              <a:t>. </a:t>
            </a:r>
            <a:r>
              <a:rPr lang="nl-NL" dirty="0" err="1">
                <a:solidFill>
                  <a:srgbClr val="FFFF00"/>
                </a:solidFill>
              </a:rPr>
              <a:t>Wetticisme</a:t>
            </a:r>
            <a:r>
              <a:rPr lang="nl-NL" dirty="0">
                <a:solidFill>
                  <a:srgbClr val="FFFF00"/>
                </a:solidFill>
              </a:rPr>
              <a:t>. 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Huichelarij.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43466" y="5278036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Bijvoorbeeld: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Mattheüs 15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Mattheüs 23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1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Zuurdesem in de Evangeliën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2. Zuurdesem </a:t>
            </a:r>
            <a:r>
              <a:rPr lang="nl-NL" dirty="0">
                <a:solidFill>
                  <a:srgbClr val="FFFF00"/>
                </a:solidFill>
              </a:rPr>
              <a:t>der </a:t>
            </a:r>
            <a:r>
              <a:rPr lang="nl-NL" dirty="0" smtClean="0">
                <a:solidFill>
                  <a:srgbClr val="FFFF00"/>
                </a:solidFill>
              </a:rPr>
              <a:t>Sadduceeën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Mattheüs 16:6, 11, </a:t>
            </a:r>
            <a:r>
              <a:rPr lang="nl-NL" dirty="0" smtClean="0">
                <a:solidFill>
                  <a:srgbClr val="FFFF00"/>
                </a:solidFill>
              </a:rPr>
              <a:t>12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7724" y="3927131"/>
            <a:ext cx="7848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Valse leer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924620" y="4653135"/>
            <a:ext cx="7848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Bijvoorbeeld: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Mattheüs 22:23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Markus 12:18</a:t>
            </a:r>
            <a:r>
              <a:rPr lang="nl-NL" dirty="0">
                <a:solidFill>
                  <a:srgbClr val="FFFF00"/>
                </a:solidFill>
              </a:rPr>
              <a:t/>
            </a:r>
            <a:br>
              <a:rPr lang="nl-NL" dirty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Handelingen </a:t>
            </a:r>
            <a:r>
              <a:rPr lang="nl-NL" dirty="0">
                <a:solidFill>
                  <a:srgbClr val="FFFF00"/>
                </a:solidFill>
              </a:rPr>
              <a:t>23:8</a:t>
            </a:r>
          </a:p>
        </p:txBody>
      </p:sp>
    </p:spTree>
    <p:extLst>
      <p:ext uri="{BB962C8B-B14F-4D97-AF65-F5344CB8AC3E}">
        <p14:creationId xmlns:p14="http://schemas.microsoft.com/office/powerpoint/2010/main" val="82725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Zuurdesem in de Evangeliën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3. Zuurdesem </a:t>
            </a:r>
            <a:r>
              <a:rPr lang="nl-NL" dirty="0">
                <a:solidFill>
                  <a:srgbClr val="FFFF00"/>
                </a:solidFill>
              </a:rPr>
              <a:t>van </a:t>
            </a:r>
            <a:r>
              <a:rPr lang="nl-NL" dirty="0" err="1" smtClean="0">
                <a:solidFill>
                  <a:srgbClr val="FFFF00"/>
                </a:solidFill>
              </a:rPr>
              <a:t>Herodes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Markus </a:t>
            </a:r>
            <a:r>
              <a:rPr lang="nl-NL" dirty="0" smtClean="0">
                <a:solidFill>
                  <a:srgbClr val="FFFF00"/>
                </a:solidFill>
              </a:rPr>
              <a:t>8:15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17724" y="3927131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En Hij gebood hun, zeggende: Ziet toe, wacht u voor de zuurdesem der Farizeeën en de zuurdesem van </a:t>
            </a:r>
            <a:r>
              <a:rPr lang="nl-NL" dirty="0" err="1">
                <a:solidFill>
                  <a:srgbClr val="FFFF00"/>
                </a:solidFill>
              </a:rPr>
              <a:t>Herodes</a:t>
            </a:r>
            <a:r>
              <a:rPr lang="nl-NL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49575" y="5279860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Uitwendige godsdienst gecombineerd met wereldse macht.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1. De instelling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12:8, 15 - 20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880104" y="386104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FF00"/>
                </a:solidFill>
              </a:rPr>
              <a:t>2</a:t>
            </a:r>
            <a:r>
              <a:rPr lang="nl-NL" sz="2400" dirty="0" smtClean="0">
                <a:solidFill>
                  <a:srgbClr val="FFFF00"/>
                </a:solidFill>
              </a:rPr>
              <a:t>. De praktische reden: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80104" y="4437112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12:30 - 39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880373" y="4993071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3. Een geestelijke toepassing, en typologische uitleg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Zuurdesem in de Evangeliën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4. Zuurdesem in drie maten meel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Mattheüs </a:t>
            </a:r>
            <a:r>
              <a:rPr lang="nl-NL" dirty="0" smtClean="0">
                <a:solidFill>
                  <a:srgbClr val="FFFF00"/>
                </a:solidFill>
              </a:rPr>
              <a:t>13:33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Lukas 13:21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61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Ongezuurd = ‘zonder zonde’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Hebreeën </a:t>
            </a:r>
            <a:r>
              <a:rPr lang="nl-NL" dirty="0" smtClean="0">
                <a:solidFill>
                  <a:srgbClr val="FFFF00"/>
                </a:solidFill>
              </a:rPr>
              <a:t>4:15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Want wij hebben geen hogepriester, die niet kan medelijden hebben met onze zwakheden, maar Die in alle dingen, gelijk als wij, is verzocht geweest, </a:t>
            </a:r>
            <a:r>
              <a:rPr lang="nl-NL" i="1" dirty="0">
                <a:solidFill>
                  <a:srgbClr val="FFFF00"/>
                </a:solidFill>
              </a:rPr>
              <a:t>doch </a:t>
            </a:r>
            <a:r>
              <a:rPr lang="nl-NL" b="1" dirty="0">
                <a:solidFill>
                  <a:srgbClr val="FF0000"/>
                </a:solidFill>
              </a:rPr>
              <a:t>zonder zonde</a:t>
            </a:r>
            <a:r>
              <a:rPr lang="nl-NL" dirty="0" smtClean="0">
                <a:solidFill>
                  <a:srgbClr val="FFFF00"/>
                </a:solidFill>
              </a:rPr>
              <a:t>.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9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Ongezuurd = ‘zonder zonde’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Hebreeën 7:26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Want zodanig een Hogepriester betaamde ons, heilig, onnozel, onbesmet, afgescheiden van de zondaren, en hoger dan de hemelen geworden;</a:t>
            </a:r>
          </a:p>
        </p:txBody>
      </p:sp>
    </p:spTree>
    <p:extLst>
      <p:ext uri="{BB962C8B-B14F-4D97-AF65-F5344CB8AC3E}">
        <p14:creationId xmlns:p14="http://schemas.microsoft.com/office/powerpoint/2010/main" val="128451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Ongezuurd = ‘zonder zonde’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95751" y="2938622"/>
            <a:ext cx="7848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>
                <a:solidFill>
                  <a:srgbClr val="FFFF00"/>
                </a:solidFill>
              </a:rPr>
              <a:t>1 Petrus 1:19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>
                <a:solidFill>
                  <a:srgbClr val="FFFF00"/>
                </a:solidFill>
              </a:rPr>
              <a:t>Maar door het dierbaar bloed van Christus, als van een </a:t>
            </a:r>
            <a:r>
              <a:rPr lang="nl-NL" dirty="0" err="1">
                <a:solidFill>
                  <a:srgbClr val="FFFF00"/>
                </a:solidFill>
              </a:rPr>
              <a:t>onbestraffelijk</a:t>
            </a:r>
            <a:r>
              <a:rPr lang="nl-NL" dirty="0">
                <a:solidFill>
                  <a:srgbClr val="FFFF00"/>
                </a:solidFill>
              </a:rPr>
              <a:t> en onbevlekt Lam</a:t>
            </a:r>
            <a:r>
              <a:rPr lang="nl-NL" dirty="0" smtClean="0">
                <a:solidFill>
                  <a:srgbClr val="FFFF00"/>
                </a:solidFill>
              </a:rPr>
              <a:t>;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7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Het eten van de ongezuurde broden: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Zijn werk in ons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99789" y="3284984"/>
            <a:ext cx="7848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b="1" dirty="0" smtClean="0">
                <a:solidFill>
                  <a:srgbClr val="FFFF00"/>
                </a:solidFill>
              </a:rPr>
              <a:t>Filippenzen 2:12-13</a:t>
            </a:r>
            <a:br>
              <a:rPr lang="nl-NL" b="1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Alzo </a:t>
            </a:r>
            <a:r>
              <a:rPr lang="nl-NL" dirty="0">
                <a:solidFill>
                  <a:srgbClr val="FFFF00"/>
                </a:solidFill>
              </a:rPr>
              <a:t>dan, mijn geliefden, gelijk gij te allen tijd gehoorzaam geweest zijt, niet als in mijn tegenwoordigheid alleen, maar veelmeer nu in mijn afwezen, werkt uws zelfs zaligheid met vreze en beven:  </a:t>
            </a:r>
            <a:r>
              <a:rPr lang="nl-NL" dirty="0" smtClean="0">
                <a:solidFill>
                  <a:srgbClr val="FFFF00"/>
                </a:solidFill>
              </a:rPr>
              <a:t> </a:t>
            </a:r>
            <a:r>
              <a:rPr lang="nl-NL" dirty="0">
                <a:solidFill>
                  <a:srgbClr val="FFFF00"/>
                </a:solidFill>
              </a:rPr>
              <a:t>Want het is God, Die in u werkt beide het willen en het werken, naar </a:t>
            </a:r>
            <a:r>
              <a:rPr lang="nl-NL" i="1" dirty="0">
                <a:solidFill>
                  <a:srgbClr val="FFFF00"/>
                </a:solidFill>
              </a:rPr>
              <a:t>Zijn </a:t>
            </a:r>
            <a:r>
              <a:rPr lang="nl-NL" dirty="0">
                <a:solidFill>
                  <a:srgbClr val="FFFF00"/>
                </a:solidFill>
              </a:rPr>
              <a:t>welbehagen. </a:t>
            </a:r>
          </a:p>
        </p:txBody>
      </p:sp>
    </p:spTree>
    <p:extLst>
      <p:ext uri="{BB962C8B-B14F-4D97-AF65-F5344CB8AC3E}">
        <p14:creationId xmlns:p14="http://schemas.microsoft.com/office/powerpoint/2010/main" val="231769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Het eten van de ongezuurde broden: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Zijn werk in ons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60648" y="3284983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Het spijsoffer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Leviticus 2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60648" y="4325000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Zonder zuurdesem</a:t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dirty="0" smtClean="0">
                <a:solidFill>
                  <a:srgbClr val="FFFF00"/>
                </a:solidFill>
              </a:rPr>
              <a:t>Leviticus 2:4, 5, 11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88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247255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Handelingen 2:25 - 36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860648" y="3284983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nl-NL" dirty="0" smtClean="0">
                <a:solidFill>
                  <a:srgbClr val="FFFF00"/>
                </a:solidFill>
              </a:rPr>
              <a:t>“Zijn ziel in de hel niet verlaten, noch Zijn vlees verderving gezien”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27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1. De instelling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292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12:8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zij zullen het vlees eten in </a:t>
            </a:r>
            <a:r>
              <a:rPr lang="nl-NL" sz="2400" dirty="0" err="1">
                <a:solidFill>
                  <a:srgbClr val="FFFF00"/>
                </a:solidFill>
              </a:rPr>
              <a:t>denzelfden</a:t>
            </a:r>
            <a:r>
              <a:rPr lang="nl-NL" sz="2400" dirty="0">
                <a:solidFill>
                  <a:srgbClr val="FFFF00"/>
                </a:solidFill>
              </a:rPr>
              <a:t> nacht, aan het vuur gebraden, met ongezuurde broden; zij zullen het met bittere saus eten</a:t>
            </a:r>
            <a:r>
              <a:rPr lang="nl-NL" sz="2400" dirty="0" smtClean="0">
                <a:solidFill>
                  <a:srgbClr val="FFFF00"/>
                </a:solidFill>
              </a:rPr>
              <a:t>.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30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1. De instelling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12:15 - 20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Zeven </a:t>
            </a:r>
            <a:r>
              <a:rPr lang="nl-NL" sz="2400" dirty="0">
                <a:solidFill>
                  <a:srgbClr val="FFFF00"/>
                </a:solidFill>
              </a:rPr>
              <a:t>dagen zult gijlieden ongezuurde broden eten; maar aan den eersten dag zult gij het zuurdeeg wegdoen uit uw huizen; want wie het gedesemde eet, van den eersten dag af tot op den zevenden dag, </a:t>
            </a:r>
            <a:r>
              <a:rPr lang="nl-NL" sz="2400" dirty="0" err="1">
                <a:solidFill>
                  <a:srgbClr val="FFFF00"/>
                </a:solidFill>
              </a:rPr>
              <a:t>diezelve</a:t>
            </a:r>
            <a:r>
              <a:rPr lang="nl-NL" sz="2400" dirty="0">
                <a:solidFill>
                  <a:srgbClr val="FFFF00"/>
                </a:solidFill>
              </a:rPr>
              <a:t> ziel zal uitgeroeid worden uit </a:t>
            </a:r>
            <a:r>
              <a:rPr lang="nl-NL" sz="2400" dirty="0" err="1">
                <a:solidFill>
                  <a:srgbClr val="FFFF00"/>
                </a:solidFill>
              </a:rPr>
              <a:t>Israel</a:t>
            </a:r>
            <a:r>
              <a:rPr lang="nl-NL" sz="2400" dirty="0">
                <a:solidFill>
                  <a:srgbClr val="FFFF00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73904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1. De instelling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12:15 - 20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op den eersten dag zal er een heilige verzameling zijn; ook zult gij een heilige verzameling hebben op den zevenden dag; er zal geen werk op </a:t>
            </a:r>
            <a:r>
              <a:rPr lang="nl-NL" sz="2400" dirty="0" err="1">
                <a:solidFill>
                  <a:srgbClr val="FFFF00"/>
                </a:solidFill>
              </a:rPr>
              <a:t>denzelven</a:t>
            </a:r>
            <a:r>
              <a:rPr lang="nl-NL" sz="2400" dirty="0">
                <a:solidFill>
                  <a:srgbClr val="FFFF00"/>
                </a:solidFill>
              </a:rPr>
              <a:t> gedaan worden; maar wat van iedere ziel gegeten zal worden, </a:t>
            </a:r>
            <a:r>
              <a:rPr lang="nl-NL" sz="2400" dirty="0" err="1">
                <a:solidFill>
                  <a:srgbClr val="FFFF00"/>
                </a:solidFill>
              </a:rPr>
              <a:t>datzelve</a:t>
            </a:r>
            <a:r>
              <a:rPr lang="nl-NL" sz="2400" dirty="0">
                <a:solidFill>
                  <a:srgbClr val="FFFF00"/>
                </a:solidFill>
              </a:rPr>
              <a:t> alleen mag van </a:t>
            </a:r>
            <a:r>
              <a:rPr lang="nl-NL" sz="2400" dirty="0" err="1">
                <a:solidFill>
                  <a:srgbClr val="FFFF00"/>
                </a:solidFill>
              </a:rPr>
              <a:t>ulieden</a:t>
            </a:r>
            <a:r>
              <a:rPr lang="nl-NL" sz="2400" dirty="0">
                <a:solidFill>
                  <a:srgbClr val="FFFF00"/>
                </a:solidFill>
              </a:rPr>
              <a:t> toegemaakt </a:t>
            </a:r>
            <a:r>
              <a:rPr lang="nl-NL" sz="2400" dirty="0" smtClean="0">
                <a:solidFill>
                  <a:srgbClr val="FFFF00"/>
                </a:solidFill>
              </a:rPr>
              <a:t>worden.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1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1. De instelling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12:15 - 20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Zo onderhoudt dan de ongezuurde broden, dewijl Ik even aan </a:t>
            </a:r>
            <a:r>
              <a:rPr lang="nl-NL" sz="2400" dirty="0" err="1" smtClean="0">
                <a:solidFill>
                  <a:srgbClr val="FFFF00"/>
                </a:solidFill>
              </a:rPr>
              <a:t>denzelfden</a:t>
            </a:r>
            <a:r>
              <a:rPr lang="nl-NL" sz="2400" dirty="0" smtClean="0">
                <a:solidFill>
                  <a:srgbClr val="FFFF00"/>
                </a:solidFill>
              </a:rPr>
              <a:t> dag </a:t>
            </a:r>
            <a:r>
              <a:rPr lang="nl-NL" sz="2400" dirty="0" err="1" smtClean="0">
                <a:solidFill>
                  <a:srgbClr val="FFFF00"/>
                </a:solidFill>
              </a:rPr>
              <a:t>ulieder</a:t>
            </a:r>
            <a:r>
              <a:rPr lang="nl-NL" sz="2400" dirty="0" smtClean="0">
                <a:solidFill>
                  <a:srgbClr val="FFFF00"/>
                </a:solidFill>
              </a:rPr>
              <a:t> heiren uit Egypteland geleid zal hebben; daarom zult gij dezen dag houden, onder uw geslachten, tot een eeuwige inzetting. In de eerste </a:t>
            </a:r>
            <a:r>
              <a:rPr lang="nl-NL" sz="2400" i="1" dirty="0" smtClean="0">
                <a:solidFill>
                  <a:srgbClr val="FFFF00"/>
                </a:solidFill>
              </a:rPr>
              <a:t>maand</a:t>
            </a:r>
            <a:r>
              <a:rPr lang="nl-NL" sz="2400" dirty="0" smtClean="0">
                <a:solidFill>
                  <a:srgbClr val="FFFF00"/>
                </a:solidFill>
              </a:rPr>
              <a:t>, aan den veertienden dag der maand, in den avond, zult gij ongezuurde broden eten, tot den een en twintigsten dag der maand, in den avond.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1. De instelling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12:15 - 20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Dat </a:t>
            </a:r>
            <a:r>
              <a:rPr lang="nl-NL" sz="2400" dirty="0">
                <a:solidFill>
                  <a:srgbClr val="FFFF00"/>
                </a:solidFill>
              </a:rPr>
              <a:t>er zeven dagen lang geen zuurdesem in uw huizen gevonden worde, want al wie het gedesemde eten zal, dezelve ziel zal uit de vergadering van </a:t>
            </a:r>
            <a:r>
              <a:rPr lang="nl-NL" sz="2400" dirty="0" smtClean="0">
                <a:solidFill>
                  <a:srgbClr val="FFFF00"/>
                </a:solidFill>
              </a:rPr>
              <a:t>Israël </a:t>
            </a:r>
            <a:r>
              <a:rPr lang="nl-NL" sz="2400" dirty="0">
                <a:solidFill>
                  <a:srgbClr val="FFFF00"/>
                </a:solidFill>
              </a:rPr>
              <a:t>uitgeroeid worden, hij zij een vreemdeling of een ingeborene des </a:t>
            </a:r>
            <a:r>
              <a:rPr lang="nl-NL" sz="2400" dirty="0" err="1">
                <a:solidFill>
                  <a:srgbClr val="FFFF00"/>
                </a:solidFill>
              </a:rPr>
              <a:t>lands</a:t>
            </a:r>
            <a:r>
              <a:rPr lang="nl-NL" sz="2400" dirty="0">
                <a:solidFill>
                  <a:srgbClr val="FFFF00"/>
                </a:solidFill>
              </a:rPr>
              <a:t>. </a:t>
            </a:r>
            <a:r>
              <a:rPr lang="nl-NL" sz="2400" dirty="0" smtClean="0">
                <a:solidFill>
                  <a:srgbClr val="FFFF00"/>
                </a:solidFill>
              </a:rPr>
              <a:t>Gij </a:t>
            </a:r>
            <a:r>
              <a:rPr lang="nl-NL" sz="2400" dirty="0">
                <a:solidFill>
                  <a:srgbClr val="FFFF00"/>
                </a:solidFill>
              </a:rPr>
              <a:t>zult niets eten, dat gedesemd is; in al uw woningen zult gij ongezuurde broden eten. </a:t>
            </a:r>
          </a:p>
        </p:txBody>
      </p:sp>
    </p:spTree>
    <p:extLst>
      <p:ext uri="{BB962C8B-B14F-4D97-AF65-F5344CB8AC3E}">
        <p14:creationId xmlns:p14="http://schemas.microsoft.com/office/powerpoint/2010/main" val="240779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403648" y="620686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Feest van de ongezuurde broden</a:t>
            </a:r>
            <a:endParaRPr lang="nl-NL" sz="3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http://t0.gstatic.com/images?q=tbn:ANd9GcRcFRRHHJsUrh6mMzcsYyeVJcmpzRRMNhlfZuqFnWzOyr8riz3Hq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15912"/>
            <a:ext cx="19050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27584" y="2708920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2. De praktische reden ervan:</a:t>
            </a:r>
            <a:endParaRPr lang="nl-NL" sz="2400" dirty="0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880104" y="3290412"/>
            <a:ext cx="76523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FFFF00"/>
                </a:solidFill>
              </a:rPr>
              <a:t>Exodus 12: 30 - 39</a:t>
            </a:r>
            <a:br>
              <a:rPr lang="nl-NL" sz="2400" dirty="0" smtClean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En </a:t>
            </a:r>
            <a:r>
              <a:rPr lang="nl-NL" sz="2400" dirty="0">
                <a:solidFill>
                  <a:srgbClr val="FFFF00"/>
                </a:solidFill>
              </a:rPr>
              <a:t>Farao stond op bij nacht, hij en al zijn knechten, en al de </a:t>
            </a:r>
            <a:r>
              <a:rPr lang="nl-NL" sz="2400" dirty="0" err="1">
                <a:solidFill>
                  <a:srgbClr val="FFFF00"/>
                </a:solidFill>
              </a:rPr>
              <a:t>Egyptenaars</a:t>
            </a:r>
            <a:r>
              <a:rPr lang="nl-NL" sz="2400" dirty="0">
                <a:solidFill>
                  <a:srgbClr val="FFFF00"/>
                </a:solidFill>
              </a:rPr>
              <a:t>; en er was een groot geschrei in Egypte; want er was geen huis, waarin niet een dode was.  </a:t>
            </a:r>
            <a:r>
              <a:rPr lang="nl-NL" sz="2400" dirty="0" smtClean="0">
                <a:solidFill>
                  <a:srgbClr val="FFFF00"/>
                </a:solidFill>
              </a:rPr>
              <a:t>Toen </a:t>
            </a:r>
            <a:r>
              <a:rPr lang="nl-NL" sz="2400" dirty="0">
                <a:solidFill>
                  <a:srgbClr val="FFFF00"/>
                </a:solidFill>
              </a:rPr>
              <a:t>riep hij Mozes en Aaron in den nacht, en </a:t>
            </a:r>
            <a:r>
              <a:rPr lang="nl-NL" sz="2400" dirty="0" err="1">
                <a:solidFill>
                  <a:srgbClr val="FFFF00"/>
                </a:solidFill>
              </a:rPr>
              <a:t>zeide</a:t>
            </a:r>
            <a:r>
              <a:rPr lang="nl-NL" sz="2400" dirty="0">
                <a:solidFill>
                  <a:srgbClr val="FFFF00"/>
                </a:solidFill>
              </a:rPr>
              <a:t>: Maakt u op, trekt uit het midden van mijn volk, zo gijlieden als de kinderen van </a:t>
            </a:r>
            <a:r>
              <a:rPr lang="nl-NL" sz="2400" dirty="0" err="1">
                <a:solidFill>
                  <a:srgbClr val="FFFF00"/>
                </a:solidFill>
              </a:rPr>
              <a:t>Israel</a:t>
            </a:r>
            <a:r>
              <a:rPr lang="nl-NL" sz="2400" dirty="0">
                <a:solidFill>
                  <a:srgbClr val="FFFF00"/>
                </a:solidFill>
              </a:rPr>
              <a:t>; en gaat heen, dient den HEERE, gelijk gijlieden gesproken </a:t>
            </a:r>
            <a:r>
              <a:rPr lang="nl-NL" sz="2400" dirty="0" smtClean="0">
                <a:solidFill>
                  <a:srgbClr val="FFFF00"/>
                </a:solidFill>
              </a:rPr>
              <a:t>hebt.</a:t>
            </a:r>
            <a:endParaRPr lang="nl-NL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81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ngepas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592</Words>
  <Application>Microsoft Office PowerPoint</Application>
  <PresentationFormat>Diavoorstelling (4:3)</PresentationFormat>
  <Paragraphs>127</Paragraphs>
  <Slides>36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37" baseType="lpstr">
      <vt:lpstr>Stroom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gebruiker</cp:lastModifiedBy>
  <cp:revision>98</cp:revision>
  <dcterms:created xsi:type="dcterms:W3CDTF">2011-09-25T11:33:28Z</dcterms:created>
  <dcterms:modified xsi:type="dcterms:W3CDTF">2011-12-06T21:09:48Z</dcterms:modified>
</cp:coreProperties>
</file>