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5" r:id="rId2"/>
    <p:sldId id="311" r:id="rId3"/>
    <p:sldId id="310" r:id="rId4"/>
    <p:sldId id="306" r:id="rId5"/>
    <p:sldId id="313" r:id="rId6"/>
    <p:sldId id="312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9" r:id="rId22"/>
    <p:sldId id="330" r:id="rId23"/>
    <p:sldId id="331" r:id="rId24"/>
    <p:sldId id="332" r:id="rId25"/>
    <p:sldId id="333" r:id="rId26"/>
    <p:sldId id="335" r:id="rId27"/>
    <p:sldId id="336" r:id="rId28"/>
    <p:sldId id="337" r:id="rId29"/>
    <p:sldId id="338" r:id="rId30"/>
    <p:sldId id="340" r:id="rId31"/>
    <p:sldId id="341" r:id="rId32"/>
    <p:sldId id="342" r:id="rId33"/>
    <p:sldId id="343" r:id="rId34"/>
    <p:sldId id="345" r:id="rId35"/>
    <p:sldId id="346" r:id="rId36"/>
    <p:sldId id="347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566A1-ACA4-45DF-884A-0F7862307BEE}" type="datetimeFigureOut">
              <a:rPr lang="nl-NL" smtClean="0"/>
              <a:t>6-12-2011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iUvtTMCU5va9J5WYi6vv9aT4bAgHVshko9Ku_DBH4rQmyod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2426389"/>
            <a:ext cx="1977926" cy="173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720850" y="1772816"/>
            <a:ext cx="5515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Chaag</a:t>
            </a:r>
            <a:r>
              <a:rPr lang="nl-NL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4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HaMatsoot</a:t>
            </a:r>
            <a:endParaRPr lang="nl-NL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NL" sz="4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4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63500" y="-5461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215900" y="-3937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368300" y="-2413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4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2. De praktische reden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 30 - 39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Neemt </a:t>
            </a:r>
            <a:r>
              <a:rPr lang="nl-NL" sz="2400" dirty="0">
                <a:solidFill>
                  <a:srgbClr val="FFFF00"/>
                </a:solidFill>
              </a:rPr>
              <a:t>ook met u uw schapen en uw runderen, zoals gijlieden gesproken hebt, en gaat heen, en zegent mij ook. </a:t>
            </a: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de </a:t>
            </a:r>
            <a:r>
              <a:rPr lang="nl-NL" sz="2400" dirty="0" err="1">
                <a:solidFill>
                  <a:srgbClr val="FFFF00"/>
                </a:solidFill>
              </a:rPr>
              <a:t>Egyptenaars</a:t>
            </a:r>
            <a:r>
              <a:rPr lang="nl-NL" sz="2400" dirty="0">
                <a:solidFill>
                  <a:srgbClr val="FFFF00"/>
                </a:solidFill>
              </a:rPr>
              <a:t> hielden sterk aan bij het volk, haastende, om die uit het land te drijven; want zij zeiden: Wij zijn allen </a:t>
            </a:r>
            <a:r>
              <a:rPr lang="nl-NL" sz="2400" dirty="0" smtClean="0">
                <a:solidFill>
                  <a:srgbClr val="FFFF00"/>
                </a:solidFill>
              </a:rPr>
              <a:t>dood! </a:t>
            </a: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het volk nam zijn deeg op, eer het gedesemd was, hun deegklompen, gebonden in hun klederen, op hun schouderen</a:t>
            </a:r>
            <a:r>
              <a:rPr lang="nl-NL" sz="2400" dirty="0" smtClean="0">
                <a:solidFill>
                  <a:srgbClr val="FFFF00"/>
                </a:solidFill>
              </a:rPr>
              <a:t>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2. De praktische reden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 30 - 39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De </a:t>
            </a:r>
            <a:r>
              <a:rPr lang="nl-NL" sz="2400" dirty="0">
                <a:solidFill>
                  <a:srgbClr val="FFFF00"/>
                </a:solidFill>
              </a:rPr>
              <a:t>kinderen </a:t>
            </a:r>
            <a:r>
              <a:rPr lang="nl-NL" sz="2400" dirty="0" smtClean="0">
                <a:solidFill>
                  <a:srgbClr val="FFFF00"/>
                </a:solidFill>
              </a:rPr>
              <a:t>Israëls </a:t>
            </a:r>
            <a:r>
              <a:rPr lang="nl-NL" sz="2400" dirty="0">
                <a:solidFill>
                  <a:srgbClr val="FFFF00"/>
                </a:solidFill>
              </a:rPr>
              <a:t>nu hadden gedaan naar het woord van Mozes, en hadden van de Egyptenaren </a:t>
            </a:r>
            <a:r>
              <a:rPr lang="nl-NL" sz="2400" dirty="0" smtClean="0">
                <a:solidFill>
                  <a:srgbClr val="FFFF00"/>
                </a:solidFill>
              </a:rPr>
              <a:t>geëist </a:t>
            </a:r>
            <a:r>
              <a:rPr lang="nl-NL" sz="2400" dirty="0">
                <a:solidFill>
                  <a:srgbClr val="FFFF00"/>
                </a:solidFill>
              </a:rPr>
              <a:t>zilveren vaten, en gouden vaten, en klederen. </a:t>
            </a:r>
            <a:r>
              <a:rPr lang="nl-NL" sz="2400" dirty="0" smtClean="0">
                <a:solidFill>
                  <a:srgbClr val="FFFF00"/>
                </a:solidFill>
              </a:rPr>
              <a:t>Daartoe </a:t>
            </a:r>
            <a:r>
              <a:rPr lang="nl-NL" sz="2400" dirty="0">
                <a:solidFill>
                  <a:srgbClr val="FFFF00"/>
                </a:solidFill>
              </a:rPr>
              <a:t>had de HEERE het volk genade gegeven in de ogen der Egyptenaren, dat zij hun hun begeerte deden; en zij beroofden de Egyptenaren.  </a:t>
            </a:r>
          </a:p>
        </p:txBody>
      </p:sp>
    </p:spTree>
    <p:extLst>
      <p:ext uri="{BB962C8B-B14F-4D97-AF65-F5344CB8AC3E}">
        <p14:creationId xmlns:p14="http://schemas.microsoft.com/office/powerpoint/2010/main" val="36263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2. De praktische reden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 30 - 39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Alzo </a:t>
            </a:r>
            <a:r>
              <a:rPr lang="nl-NL" sz="2400" dirty="0">
                <a:solidFill>
                  <a:srgbClr val="FFFF00"/>
                </a:solidFill>
              </a:rPr>
              <a:t>reisden de kinderen </a:t>
            </a:r>
            <a:r>
              <a:rPr lang="nl-NL" sz="2400" dirty="0" smtClean="0">
                <a:solidFill>
                  <a:srgbClr val="FFFF00"/>
                </a:solidFill>
              </a:rPr>
              <a:t>Israëls </a:t>
            </a:r>
            <a:r>
              <a:rPr lang="nl-NL" sz="2400" dirty="0">
                <a:solidFill>
                  <a:srgbClr val="FFFF00"/>
                </a:solidFill>
              </a:rPr>
              <a:t>uit van </a:t>
            </a:r>
            <a:r>
              <a:rPr lang="nl-NL" sz="2400" dirty="0" err="1">
                <a:solidFill>
                  <a:srgbClr val="FFFF00"/>
                </a:solidFill>
              </a:rPr>
              <a:t>Rameses</a:t>
            </a:r>
            <a:r>
              <a:rPr lang="nl-NL" sz="2400" dirty="0">
                <a:solidFill>
                  <a:srgbClr val="FFFF00"/>
                </a:solidFill>
              </a:rPr>
              <a:t> naar </a:t>
            </a:r>
            <a:r>
              <a:rPr lang="nl-NL" sz="2400" dirty="0" err="1">
                <a:solidFill>
                  <a:srgbClr val="FFFF00"/>
                </a:solidFill>
              </a:rPr>
              <a:t>Sukkoth</a:t>
            </a:r>
            <a:r>
              <a:rPr lang="nl-NL" sz="2400" dirty="0">
                <a:solidFill>
                  <a:srgbClr val="FFFF00"/>
                </a:solidFill>
              </a:rPr>
              <a:t>, omtrent zeshonderd duizend te voet, mannen alleen, behalve de </a:t>
            </a:r>
            <a:r>
              <a:rPr lang="nl-NL" sz="2400" dirty="0" err="1">
                <a:solidFill>
                  <a:srgbClr val="FFFF00"/>
                </a:solidFill>
              </a:rPr>
              <a:t>kinderkens</a:t>
            </a:r>
            <a:r>
              <a:rPr lang="nl-NL" sz="2400" dirty="0">
                <a:solidFill>
                  <a:srgbClr val="FFFF00"/>
                </a:solidFill>
              </a:rPr>
              <a:t>. </a:t>
            </a: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veel vermengd volk trok ook met hen op, en schapen, en runderen, gans veel vee. </a:t>
            </a: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zij bakten van het deeg, dat zij uit Egypte gebracht hadden, ongezuurde koeken; </a:t>
            </a:r>
          </a:p>
        </p:txBody>
      </p:sp>
    </p:spTree>
    <p:extLst>
      <p:ext uri="{BB962C8B-B14F-4D97-AF65-F5344CB8AC3E}">
        <p14:creationId xmlns:p14="http://schemas.microsoft.com/office/powerpoint/2010/main" val="9014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2. De praktische reden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 30 - 39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want </a:t>
            </a:r>
            <a:r>
              <a:rPr lang="nl-NL" sz="2400" dirty="0">
                <a:solidFill>
                  <a:srgbClr val="FFFF00"/>
                </a:solidFill>
              </a:rPr>
              <a:t>het was niet gedesemd; overmits zij uit Egypte uitgedreven werden, zodat zij niet vertoeven konden, noch ook </a:t>
            </a:r>
            <a:r>
              <a:rPr lang="nl-NL" sz="2400" dirty="0" smtClean="0">
                <a:solidFill>
                  <a:srgbClr val="FFFF00"/>
                </a:solidFill>
              </a:rPr>
              <a:t>teerkost </a:t>
            </a:r>
            <a:r>
              <a:rPr lang="nl-NL" sz="2400" dirty="0">
                <a:solidFill>
                  <a:srgbClr val="FFFF00"/>
                </a:solidFill>
              </a:rPr>
              <a:t>voor zich bereiden. </a:t>
            </a:r>
          </a:p>
        </p:txBody>
      </p:sp>
    </p:spTree>
    <p:extLst>
      <p:ext uri="{BB962C8B-B14F-4D97-AF65-F5344CB8AC3E}">
        <p14:creationId xmlns:p14="http://schemas.microsoft.com/office/powerpoint/2010/main" val="24422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3. Een geestelijke toepassing, typologische uitleg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Zuurdesem, een type van de zonde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11562" y="3904477"/>
            <a:ext cx="7652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Hebreeuws, </a:t>
            </a:r>
            <a:r>
              <a:rPr lang="nl-NL" sz="2400" i="1" dirty="0" err="1" smtClean="0">
                <a:solidFill>
                  <a:srgbClr val="FFFF00"/>
                </a:solidFill>
              </a:rPr>
              <a:t>s</a:t>
            </a:r>
            <a:r>
              <a:rPr lang="nl-NL" i="1" dirty="0" err="1" smtClean="0">
                <a:solidFill>
                  <a:srgbClr val="FFFF00"/>
                </a:solidFill>
              </a:rPr>
              <a:t>e</a:t>
            </a:r>
            <a:r>
              <a:rPr lang="nl-NL" sz="2400" i="1" dirty="0" err="1" smtClean="0">
                <a:solidFill>
                  <a:srgbClr val="FFFF00"/>
                </a:solidFill>
              </a:rPr>
              <a:t>’oor</a:t>
            </a:r>
            <a:r>
              <a:rPr lang="nl-NL" sz="2400" dirty="0" smtClean="0">
                <a:solidFill>
                  <a:srgbClr val="FFFF00"/>
                </a:solidFill>
              </a:rPr>
              <a:t>, </a:t>
            </a:r>
          </a:p>
          <a:p>
            <a:r>
              <a:rPr lang="nl-NL" sz="2400" dirty="0">
                <a:solidFill>
                  <a:srgbClr val="FFFF00"/>
                </a:solidFill>
              </a:rPr>
              <a:t>	</a:t>
            </a:r>
            <a:r>
              <a:rPr lang="nl-NL" sz="2400" dirty="0" smtClean="0">
                <a:solidFill>
                  <a:srgbClr val="FFFF00"/>
                </a:solidFill>
              </a:rPr>
              <a:t>zuurdesem: het beginsel</a:t>
            </a:r>
            <a:endParaRPr lang="nl-NL" sz="2400" i="1" dirty="0">
              <a:solidFill>
                <a:srgbClr val="FFFF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39644" y="4874685"/>
            <a:ext cx="7652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Hebreeuws, </a:t>
            </a:r>
            <a:r>
              <a:rPr lang="nl-NL" sz="2400" i="1" dirty="0" err="1" smtClean="0">
                <a:solidFill>
                  <a:srgbClr val="FFFF00"/>
                </a:solidFill>
              </a:rPr>
              <a:t>chameets</a:t>
            </a:r>
            <a:r>
              <a:rPr lang="nl-NL" sz="2400" dirty="0" smtClean="0">
                <a:solidFill>
                  <a:srgbClr val="FFFF00"/>
                </a:solidFill>
              </a:rPr>
              <a:t>, </a:t>
            </a:r>
          </a:p>
          <a:p>
            <a:r>
              <a:rPr lang="nl-NL" sz="2400" dirty="0">
                <a:solidFill>
                  <a:srgbClr val="FFFF00"/>
                </a:solidFill>
              </a:rPr>
              <a:t>	</a:t>
            </a:r>
            <a:r>
              <a:rPr lang="nl-NL" sz="2400" dirty="0" smtClean="0">
                <a:solidFill>
                  <a:srgbClr val="FFFF00"/>
                </a:solidFill>
              </a:rPr>
              <a:t>dat wat gedesemd is: de uitwerking</a:t>
            </a:r>
            <a:endParaRPr lang="nl-NL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 smtClean="0">
                <a:solidFill>
                  <a:srgbClr val="FFFF00"/>
                </a:solidFill>
              </a:rPr>
              <a:t>chameets</a:t>
            </a:r>
            <a:r>
              <a:rPr lang="nl-NL" sz="2400" dirty="0" smtClean="0">
                <a:solidFill>
                  <a:srgbClr val="FFFF00"/>
                </a:solidFill>
              </a:rPr>
              <a:t> afgeleid van het werkwoord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	</a:t>
            </a:r>
            <a:r>
              <a:rPr lang="nl-NL" sz="2400" i="1" dirty="0" err="1" smtClean="0">
                <a:solidFill>
                  <a:srgbClr val="FFFF00"/>
                </a:solidFill>
              </a:rPr>
              <a:t>chamats</a:t>
            </a:r>
            <a:r>
              <a:rPr lang="nl-NL" sz="2400" dirty="0" smtClean="0">
                <a:solidFill>
                  <a:srgbClr val="FFFF00"/>
                </a:solidFill>
              </a:rPr>
              <a:t> – gedesemd zijn/worden 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11562" y="3904477"/>
            <a:ext cx="7652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Psalm 71:4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>
                <a:solidFill>
                  <a:srgbClr val="FFFF00"/>
                </a:solidFill>
              </a:rPr>
              <a:t>Mijn God, bevrijd mij van de hand des goddelozen, van de hand </a:t>
            </a:r>
            <a:r>
              <a:rPr lang="nl-NL" sz="2400" dirty="0" err="1">
                <a:solidFill>
                  <a:srgbClr val="FFFF00"/>
                </a:solidFill>
              </a:rPr>
              <a:t>desgenen</a:t>
            </a:r>
            <a:r>
              <a:rPr lang="nl-NL" sz="2400" dirty="0">
                <a:solidFill>
                  <a:srgbClr val="FFFF00"/>
                </a:solidFill>
              </a:rPr>
              <a:t>, die verkeerdelijk handelt, en des </a:t>
            </a:r>
            <a:r>
              <a:rPr lang="nl-NL" sz="2400" dirty="0" err="1">
                <a:solidFill>
                  <a:srgbClr val="FFFF00"/>
                </a:solidFill>
              </a:rPr>
              <a:t>opgeblazenen</a:t>
            </a:r>
            <a:r>
              <a:rPr lang="nl-NL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23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 smtClean="0">
                <a:solidFill>
                  <a:srgbClr val="FFFF00"/>
                </a:solidFill>
              </a:rPr>
              <a:t>chameets</a:t>
            </a:r>
            <a:r>
              <a:rPr lang="nl-NL" sz="2400" dirty="0" smtClean="0">
                <a:solidFill>
                  <a:srgbClr val="FFFF00"/>
                </a:solidFill>
              </a:rPr>
              <a:t> afgeleid van het werkwoord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	</a:t>
            </a:r>
            <a:r>
              <a:rPr lang="nl-NL" sz="2400" i="1" dirty="0" err="1" smtClean="0">
                <a:solidFill>
                  <a:srgbClr val="FFFF00"/>
                </a:solidFill>
              </a:rPr>
              <a:t>chamats</a:t>
            </a:r>
            <a:r>
              <a:rPr lang="nl-NL" sz="2400" dirty="0" smtClean="0">
                <a:solidFill>
                  <a:srgbClr val="FFFF00"/>
                </a:solidFill>
              </a:rPr>
              <a:t> – gedesemd zijn/worden 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11562" y="3904477"/>
            <a:ext cx="7652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Psalm 73:21, 22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Als </a:t>
            </a:r>
            <a:r>
              <a:rPr lang="nl-NL" sz="2400" dirty="0">
                <a:solidFill>
                  <a:srgbClr val="FFFF00"/>
                </a:solidFill>
              </a:rPr>
              <a:t>mijn hart opgezwollen was, en ik in mijn nieren geprikkeld </a:t>
            </a:r>
            <a:r>
              <a:rPr lang="nl-NL" sz="2400" dirty="0" smtClean="0">
                <a:solidFill>
                  <a:srgbClr val="FFFF00"/>
                </a:solidFill>
              </a:rPr>
              <a:t>werd. Toen </a:t>
            </a:r>
            <a:r>
              <a:rPr lang="nl-NL" sz="2400" dirty="0">
                <a:solidFill>
                  <a:srgbClr val="FFFF00"/>
                </a:solidFill>
              </a:rPr>
              <a:t>was ik </a:t>
            </a:r>
            <a:r>
              <a:rPr lang="nl-NL" sz="2400" dirty="0" err="1">
                <a:solidFill>
                  <a:srgbClr val="FFFF00"/>
                </a:solidFill>
              </a:rPr>
              <a:t>onvernuftig</a:t>
            </a:r>
            <a:r>
              <a:rPr lang="nl-NL" sz="2400" dirty="0">
                <a:solidFill>
                  <a:srgbClr val="FFFF00"/>
                </a:solidFill>
              </a:rPr>
              <a:t>, en wist niets; ik was een groot beest bij U</a:t>
            </a:r>
            <a:r>
              <a:rPr lang="nl-NL" sz="2400" dirty="0" smtClean="0">
                <a:solidFill>
                  <a:srgbClr val="FFFF00"/>
                </a:solidFill>
              </a:rPr>
              <a:t>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 </a:t>
            </a:r>
            <a:r>
              <a:rPr lang="nl-NL" sz="2400" dirty="0" err="1" smtClean="0">
                <a:solidFill>
                  <a:srgbClr val="FFFF00"/>
                </a:solidFill>
              </a:rPr>
              <a:t>Korinthe</a:t>
            </a:r>
            <a:r>
              <a:rPr lang="nl-NL" sz="2400" dirty="0" smtClean="0">
                <a:solidFill>
                  <a:srgbClr val="FFFF00"/>
                </a:solidFill>
              </a:rPr>
              <a:t> 5:1 - 8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smtClean="0">
                <a:solidFill>
                  <a:srgbClr val="FFFF00"/>
                </a:solidFill>
              </a:rPr>
              <a:t>Korinthe </a:t>
            </a:r>
            <a:r>
              <a:rPr lang="nl-NL">
                <a:solidFill>
                  <a:srgbClr val="FFFF00"/>
                </a:solidFill>
              </a:rPr>
              <a:t>4:6, 18, 19; 5:2; 8:1; 13;4</a:t>
            </a:r>
          </a:p>
        </p:txBody>
      </p:sp>
    </p:spTree>
    <p:extLst>
      <p:ext uri="{BB962C8B-B14F-4D97-AF65-F5344CB8AC3E}">
        <p14:creationId xmlns:p14="http://schemas.microsoft.com/office/powerpoint/2010/main" val="24433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4:6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En deze dingen, broeders, heb ik op </a:t>
            </a:r>
            <a:r>
              <a:rPr lang="nl-NL" dirty="0" err="1">
                <a:solidFill>
                  <a:srgbClr val="FFFF00"/>
                </a:solidFill>
              </a:rPr>
              <a:t>mijzelven</a:t>
            </a:r>
            <a:r>
              <a:rPr lang="nl-NL" dirty="0">
                <a:solidFill>
                  <a:srgbClr val="FFFF00"/>
                </a:solidFill>
              </a:rPr>
              <a:t> en </a:t>
            </a:r>
            <a:r>
              <a:rPr lang="nl-NL" dirty="0" err="1">
                <a:solidFill>
                  <a:srgbClr val="FFFF00"/>
                </a:solidFill>
              </a:rPr>
              <a:t>Apollos</a:t>
            </a:r>
            <a:r>
              <a:rPr lang="nl-NL" dirty="0">
                <a:solidFill>
                  <a:srgbClr val="FFFF00"/>
                </a:solidFill>
              </a:rPr>
              <a:t> bij gelijkenis toegepast, om uwentwil; opdat gij aan ons </a:t>
            </a:r>
            <a:r>
              <a:rPr lang="nl-NL" dirty="0" err="1">
                <a:solidFill>
                  <a:srgbClr val="FFFF00"/>
                </a:solidFill>
              </a:rPr>
              <a:t>zoudt</a:t>
            </a:r>
            <a:r>
              <a:rPr lang="nl-NL" dirty="0">
                <a:solidFill>
                  <a:srgbClr val="FFFF00"/>
                </a:solidFill>
              </a:rPr>
              <a:t> leren, </a:t>
            </a:r>
            <a:r>
              <a:rPr lang="nl-NL" b="1" dirty="0">
                <a:solidFill>
                  <a:srgbClr val="FF0000"/>
                </a:solidFill>
              </a:rPr>
              <a:t>niet te gevoelen boven hetgeen geschreven</a:t>
            </a:r>
            <a:r>
              <a:rPr lang="nl-NL" dirty="0">
                <a:solidFill>
                  <a:srgbClr val="FFFF00"/>
                </a:solidFill>
              </a:rPr>
              <a:t> is, dat gij niet, de een om eens anders wil, </a:t>
            </a:r>
            <a:r>
              <a:rPr lang="nl-NL" b="1" dirty="0">
                <a:solidFill>
                  <a:srgbClr val="FF0000"/>
                </a:solidFill>
              </a:rPr>
              <a:t>opgeblazen</a:t>
            </a:r>
            <a:r>
              <a:rPr lang="nl-NL" dirty="0">
                <a:solidFill>
                  <a:srgbClr val="FFFF00"/>
                </a:solidFill>
              </a:rPr>
              <a:t> wordt tegen den ander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888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voorjaarsfeesten</a:t>
            </a:r>
            <a:r>
              <a:rPr lang="nl-NL" sz="2400" dirty="0" smtClean="0">
                <a:solidFill>
                  <a:srgbClr val="FFFF00"/>
                </a:solidFill>
              </a:rPr>
              <a:t> 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52381" y="2738553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	Pesach			Pascha, Pasen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52380" y="3501006"/>
            <a:ext cx="808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nl-NL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Matsoot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Ongezuurde broden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69911" y="4221088"/>
            <a:ext cx="806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nl-NL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habbikoeriem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Dag der eerstelingen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86686" y="4947784"/>
            <a:ext cx="8049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nl-NL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Sjevoeoot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Wekenfeest, Pinksteren		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42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4:18, 19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Doch sommigen zijn </a:t>
            </a:r>
            <a:r>
              <a:rPr lang="nl-NL" b="1" dirty="0">
                <a:solidFill>
                  <a:srgbClr val="FF0000"/>
                </a:solidFill>
              </a:rPr>
              <a:t>opgeblazen</a:t>
            </a:r>
            <a:r>
              <a:rPr lang="nl-NL" dirty="0">
                <a:solidFill>
                  <a:srgbClr val="FFFF00"/>
                </a:solidFill>
              </a:rPr>
              <a:t>, alsof ik tot </a:t>
            </a:r>
            <a:r>
              <a:rPr lang="nl-NL" dirty="0" err="1">
                <a:solidFill>
                  <a:srgbClr val="FFFF00"/>
                </a:solidFill>
              </a:rPr>
              <a:t>ulieden</a:t>
            </a:r>
            <a:r>
              <a:rPr lang="nl-NL" dirty="0">
                <a:solidFill>
                  <a:srgbClr val="FFFF00"/>
                </a:solidFill>
              </a:rPr>
              <a:t> niet komen zou</a:t>
            </a:r>
            <a:r>
              <a:rPr lang="nl-NL" dirty="0" smtClean="0">
                <a:solidFill>
                  <a:srgbClr val="FFFF00"/>
                </a:solidFill>
              </a:rPr>
              <a:t>. </a:t>
            </a:r>
            <a:r>
              <a:rPr lang="nl-NL" dirty="0">
                <a:solidFill>
                  <a:srgbClr val="FFFF00"/>
                </a:solidFill>
              </a:rPr>
              <a:t>Maar ik zal haast tot u komen, zo de Heere wil, en ik zal </a:t>
            </a:r>
            <a:r>
              <a:rPr lang="nl-NL" i="1" dirty="0">
                <a:solidFill>
                  <a:srgbClr val="FFFF00"/>
                </a:solidFill>
              </a:rPr>
              <a:t>dan </a:t>
            </a:r>
            <a:r>
              <a:rPr lang="nl-NL" dirty="0">
                <a:solidFill>
                  <a:srgbClr val="FFFF00"/>
                </a:solidFill>
              </a:rPr>
              <a:t>verstaan, niet de woorden </a:t>
            </a:r>
            <a:r>
              <a:rPr lang="nl-NL" dirty="0" err="1">
                <a:solidFill>
                  <a:srgbClr val="FFFF00"/>
                </a:solidFill>
              </a:rPr>
              <a:t>dergenen</a:t>
            </a:r>
            <a:r>
              <a:rPr lang="nl-NL" dirty="0">
                <a:solidFill>
                  <a:srgbClr val="FFFF00"/>
                </a:solidFill>
              </a:rPr>
              <a:t>, die </a:t>
            </a:r>
            <a:r>
              <a:rPr lang="nl-NL" b="1" dirty="0">
                <a:solidFill>
                  <a:srgbClr val="FF0000"/>
                </a:solidFill>
              </a:rPr>
              <a:t>opgeblazen</a:t>
            </a:r>
            <a:r>
              <a:rPr lang="nl-NL" dirty="0">
                <a:solidFill>
                  <a:srgbClr val="FFFF00"/>
                </a:solidFill>
              </a:rPr>
              <a:t> zijn, </a:t>
            </a:r>
            <a:r>
              <a:rPr lang="nl-NL" b="1" dirty="0">
                <a:solidFill>
                  <a:srgbClr val="FF0000"/>
                </a:solidFill>
              </a:rPr>
              <a:t>maar de kracht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8:1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Aangaande nu de dingen, die den afgoden geofferd zijn, wij weten, dat wij allen te </a:t>
            </a:r>
            <a:r>
              <a:rPr lang="nl-NL" dirty="0" err="1">
                <a:solidFill>
                  <a:srgbClr val="FFFF00"/>
                </a:solidFill>
              </a:rPr>
              <a:t>zamen</a:t>
            </a:r>
            <a:r>
              <a:rPr lang="nl-NL" dirty="0">
                <a:solidFill>
                  <a:srgbClr val="FFFF00"/>
                </a:solidFill>
              </a:rPr>
              <a:t> kennis hebben. De </a:t>
            </a:r>
            <a:r>
              <a:rPr lang="nl-NL" b="1" dirty="0">
                <a:solidFill>
                  <a:srgbClr val="FF0000"/>
                </a:solidFill>
              </a:rPr>
              <a:t>kennis</a:t>
            </a:r>
            <a:r>
              <a:rPr lang="nl-NL" dirty="0">
                <a:solidFill>
                  <a:srgbClr val="FFFF00"/>
                </a:solidFill>
              </a:rPr>
              <a:t> maakt </a:t>
            </a:r>
            <a:r>
              <a:rPr lang="nl-NL" b="1" dirty="0">
                <a:solidFill>
                  <a:srgbClr val="FF0000"/>
                </a:solidFill>
              </a:rPr>
              <a:t>opgeblazen</a:t>
            </a:r>
            <a:r>
              <a:rPr lang="nl-NL" dirty="0">
                <a:solidFill>
                  <a:srgbClr val="FFFF00"/>
                </a:solidFill>
              </a:rPr>
              <a:t>, maar de </a:t>
            </a:r>
            <a:r>
              <a:rPr lang="nl-NL" b="1" dirty="0">
                <a:solidFill>
                  <a:srgbClr val="FF0000"/>
                </a:solidFill>
              </a:rPr>
              <a:t>liefde sticht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13:4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De </a:t>
            </a:r>
            <a:r>
              <a:rPr lang="nl-NL" b="1" dirty="0">
                <a:solidFill>
                  <a:srgbClr val="FF0000"/>
                </a:solidFill>
              </a:rPr>
              <a:t>liefde</a:t>
            </a:r>
            <a:r>
              <a:rPr lang="nl-NL" dirty="0">
                <a:solidFill>
                  <a:srgbClr val="FFFF00"/>
                </a:solidFill>
              </a:rPr>
              <a:t> is </a:t>
            </a:r>
            <a:r>
              <a:rPr lang="nl-NL" dirty="0">
                <a:solidFill>
                  <a:srgbClr val="FF0000"/>
                </a:solidFill>
              </a:rPr>
              <a:t>lankmoedig</a:t>
            </a:r>
            <a:r>
              <a:rPr lang="nl-NL" dirty="0">
                <a:solidFill>
                  <a:srgbClr val="FFFF00"/>
                </a:solidFill>
              </a:rPr>
              <a:t>, zij is </a:t>
            </a:r>
            <a:r>
              <a:rPr lang="nl-NL" dirty="0">
                <a:solidFill>
                  <a:srgbClr val="FF0000"/>
                </a:solidFill>
              </a:rPr>
              <a:t>goedertieren</a:t>
            </a:r>
            <a:r>
              <a:rPr lang="nl-NL" dirty="0">
                <a:solidFill>
                  <a:srgbClr val="FFFF00"/>
                </a:solidFill>
              </a:rPr>
              <a:t>; de liefde is </a:t>
            </a:r>
            <a:r>
              <a:rPr lang="nl-NL" dirty="0">
                <a:solidFill>
                  <a:srgbClr val="FF0000"/>
                </a:solidFill>
              </a:rPr>
              <a:t>niet afgunstig</a:t>
            </a:r>
            <a:r>
              <a:rPr lang="nl-NL" dirty="0">
                <a:solidFill>
                  <a:srgbClr val="FFFF00"/>
                </a:solidFill>
              </a:rPr>
              <a:t>; de liefde handelt </a:t>
            </a:r>
            <a:r>
              <a:rPr lang="nl-NL" dirty="0">
                <a:solidFill>
                  <a:srgbClr val="FF0000"/>
                </a:solidFill>
              </a:rPr>
              <a:t>niet lichtvaardiglijk</a:t>
            </a:r>
            <a:r>
              <a:rPr lang="nl-NL" dirty="0">
                <a:solidFill>
                  <a:srgbClr val="FFFF00"/>
                </a:solidFill>
              </a:rPr>
              <a:t>, zij is </a:t>
            </a:r>
            <a:r>
              <a:rPr lang="nl-NL" dirty="0">
                <a:solidFill>
                  <a:srgbClr val="FF0000"/>
                </a:solidFill>
              </a:rPr>
              <a:t>niet opgeblazen</a:t>
            </a:r>
            <a:r>
              <a:rPr lang="nl-NL" dirty="0">
                <a:solidFill>
                  <a:srgbClr val="FFFF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89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13:6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Zij verblijdt zich niet in de ongerechtigheid, maar zij verblijdt zich in de waarheid;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60648" y="4570429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Korinthe</a:t>
            </a:r>
            <a:r>
              <a:rPr lang="nl-NL" dirty="0" smtClean="0">
                <a:solidFill>
                  <a:srgbClr val="FFFF00"/>
                </a:solidFill>
              </a:rPr>
              <a:t> 5:8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Zo dan laat ons feest houden, niet in den ouden zuurdesem, noch in den zuurdesem der kwaadheid en der boosheid, maar in de ongezuurde </a:t>
            </a:r>
            <a:r>
              <a:rPr lang="nl-NL" i="1" dirty="0">
                <a:solidFill>
                  <a:srgbClr val="FFFF00"/>
                </a:solidFill>
              </a:rPr>
              <a:t>broden </a:t>
            </a:r>
            <a:r>
              <a:rPr lang="nl-NL" dirty="0">
                <a:solidFill>
                  <a:srgbClr val="FFFF00"/>
                </a:solidFill>
              </a:rPr>
              <a:t>der oprechtheid en der waarheid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Opgeblazen, het tegendeel 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b="1" dirty="0" smtClean="0">
                <a:solidFill>
                  <a:srgbClr val="FFFF00"/>
                </a:solidFill>
              </a:rPr>
              <a:t>Filippenzen 2:5-8</a:t>
            </a:r>
            <a:br>
              <a:rPr lang="nl-NL" b="1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Want </a:t>
            </a:r>
            <a:r>
              <a:rPr lang="nl-NL" dirty="0">
                <a:solidFill>
                  <a:srgbClr val="FFFF00"/>
                </a:solidFill>
              </a:rPr>
              <a:t>dat gevoelen zij in u, hetwelk ook in Christus Jezus was</a:t>
            </a:r>
            <a:r>
              <a:rPr lang="nl-NL" dirty="0" smtClean="0">
                <a:solidFill>
                  <a:srgbClr val="FFFF00"/>
                </a:solidFill>
              </a:rPr>
              <a:t>; Die </a:t>
            </a:r>
            <a:r>
              <a:rPr lang="nl-NL" dirty="0">
                <a:solidFill>
                  <a:srgbClr val="FFFF00"/>
                </a:solidFill>
              </a:rPr>
              <a:t>in de </a:t>
            </a:r>
            <a:r>
              <a:rPr lang="nl-NL" dirty="0" err="1">
                <a:solidFill>
                  <a:srgbClr val="FFFF00"/>
                </a:solidFill>
              </a:rPr>
              <a:t>gestaltenis</a:t>
            </a:r>
            <a:r>
              <a:rPr lang="nl-NL" dirty="0">
                <a:solidFill>
                  <a:srgbClr val="FFFF00"/>
                </a:solidFill>
              </a:rPr>
              <a:t> Gods zijnde, geen roof geacht heeft </a:t>
            </a:r>
            <a:r>
              <a:rPr lang="nl-NL" dirty="0" err="1">
                <a:solidFill>
                  <a:srgbClr val="FFFF00"/>
                </a:solidFill>
              </a:rPr>
              <a:t>Gode</a:t>
            </a:r>
            <a:r>
              <a:rPr lang="nl-NL" dirty="0">
                <a:solidFill>
                  <a:srgbClr val="FFFF00"/>
                </a:solidFill>
              </a:rPr>
              <a:t> even gelijk te zijn</a:t>
            </a:r>
            <a:r>
              <a:rPr lang="nl-NL" dirty="0" smtClean="0">
                <a:solidFill>
                  <a:srgbClr val="FFFF00"/>
                </a:solidFill>
              </a:rPr>
              <a:t>; Maar </a:t>
            </a:r>
            <a:r>
              <a:rPr lang="nl-NL" dirty="0">
                <a:solidFill>
                  <a:srgbClr val="FFFF00"/>
                </a:solidFill>
              </a:rPr>
              <a:t>heeft </a:t>
            </a:r>
            <a:r>
              <a:rPr lang="nl-NL" dirty="0" err="1">
                <a:solidFill>
                  <a:srgbClr val="FFFF00"/>
                </a:solidFill>
              </a:rPr>
              <a:t>Zichzelven</a:t>
            </a:r>
            <a:r>
              <a:rPr lang="nl-NL" dirty="0">
                <a:solidFill>
                  <a:srgbClr val="FFFF00"/>
                </a:solidFill>
              </a:rPr>
              <a:t> vernietigd, de </a:t>
            </a:r>
            <a:r>
              <a:rPr lang="nl-NL" dirty="0" err="1">
                <a:solidFill>
                  <a:srgbClr val="FFFF00"/>
                </a:solidFill>
              </a:rPr>
              <a:t>gestaltenis</a:t>
            </a:r>
            <a:r>
              <a:rPr lang="nl-NL" dirty="0">
                <a:solidFill>
                  <a:srgbClr val="FFFF00"/>
                </a:solidFill>
              </a:rPr>
              <a:t> eens </a:t>
            </a:r>
            <a:r>
              <a:rPr lang="nl-NL" dirty="0" err="1">
                <a:solidFill>
                  <a:srgbClr val="FFFF00"/>
                </a:solidFill>
              </a:rPr>
              <a:t>dienstknechts</a:t>
            </a:r>
            <a:r>
              <a:rPr lang="nl-NL" dirty="0">
                <a:solidFill>
                  <a:srgbClr val="FFFF00"/>
                </a:solidFill>
              </a:rPr>
              <a:t> aangenomen hebbende, en is den mensen gelijk geworden; </a:t>
            </a:r>
            <a:r>
              <a:rPr lang="nl-NL" dirty="0" smtClean="0">
                <a:solidFill>
                  <a:srgbClr val="FFFF00"/>
                </a:solidFill>
              </a:rPr>
              <a:t>En </a:t>
            </a:r>
            <a:r>
              <a:rPr lang="nl-NL" dirty="0">
                <a:solidFill>
                  <a:srgbClr val="FFFF00"/>
                </a:solidFill>
              </a:rPr>
              <a:t>in gedaante gevonden als een mens, heeft Hij </a:t>
            </a:r>
            <a:r>
              <a:rPr lang="nl-NL" dirty="0" err="1">
                <a:solidFill>
                  <a:srgbClr val="FFFF00"/>
                </a:solidFill>
              </a:rPr>
              <a:t>Zichzelven</a:t>
            </a:r>
            <a:r>
              <a:rPr lang="nl-NL" dirty="0">
                <a:solidFill>
                  <a:srgbClr val="FFFF00"/>
                </a:solidFill>
              </a:rPr>
              <a:t> vernederd, gehoorzaam geworden zijnde tot den dood, ja, den dood des </a:t>
            </a:r>
            <a:r>
              <a:rPr lang="nl-NL" dirty="0" err="1">
                <a:solidFill>
                  <a:srgbClr val="FFFF00"/>
                </a:solidFill>
              </a:rPr>
              <a:t>kruises</a:t>
            </a:r>
            <a:r>
              <a:rPr lang="nl-NL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9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Opgeblazen, het tegendeel 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60648" y="3201987"/>
            <a:ext cx="7848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b="1" dirty="0" smtClean="0">
                <a:solidFill>
                  <a:srgbClr val="FFFF00"/>
                </a:solidFill>
              </a:rPr>
              <a:t>Filippenzen 2:2 - 4</a:t>
            </a:r>
            <a:br>
              <a:rPr lang="nl-NL" b="1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Zo </a:t>
            </a:r>
            <a:r>
              <a:rPr lang="nl-NL" dirty="0">
                <a:solidFill>
                  <a:srgbClr val="FFFF00"/>
                </a:solidFill>
              </a:rPr>
              <a:t>vervult mijn blijdschap, dat gij moogt eensgezind zijn, dezelfde liefde hebbende, van een gemoed </a:t>
            </a:r>
            <a:r>
              <a:rPr lang="nl-NL" i="1" dirty="0">
                <a:solidFill>
                  <a:srgbClr val="FFFF00"/>
                </a:solidFill>
              </a:rPr>
              <a:t>en </a:t>
            </a:r>
            <a:r>
              <a:rPr lang="nl-NL" dirty="0">
                <a:solidFill>
                  <a:srgbClr val="FFFF00"/>
                </a:solidFill>
              </a:rPr>
              <a:t>van een gevoelen zijnde. </a:t>
            </a:r>
            <a:r>
              <a:rPr lang="nl-NL" i="1" dirty="0" smtClean="0">
                <a:solidFill>
                  <a:srgbClr val="FFFF00"/>
                </a:solidFill>
              </a:rPr>
              <a:t>Doet </a:t>
            </a:r>
            <a:r>
              <a:rPr lang="nl-NL" dirty="0">
                <a:solidFill>
                  <a:srgbClr val="FFFF00"/>
                </a:solidFill>
              </a:rPr>
              <a:t>geen ding door </a:t>
            </a:r>
            <a:r>
              <a:rPr lang="nl-NL" b="1" dirty="0" err="1">
                <a:solidFill>
                  <a:srgbClr val="FF0000"/>
                </a:solidFill>
              </a:rPr>
              <a:t>twisting</a:t>
            </a:r>
            <a:r>
              <a:rPr lang="nl-NL" b="1" dirty="0">
                <a:solidFill>
                  <a:srgbClr val="FF0000"/>
                </a:solidFill>
              </a:rPr>
              <a:t> of ijdele eer</a:t>
            </a:r>
            <a:r>
              <a:rPr lang="nl-NL" dirty="0">
                <a:solidFill>
                  <a:srgbClr val="FFFF00"/>
                </a:solidFill>
              </a:rPr>
              <a:t>, maar door </a:t>
            </a:r>
            <a:r>
              <a:rPr lang="nl-NL" dirty="0">
                <a:solidFill>
                  <a:srgbClr val="FF0000"/>
                </a:solidFill>
              </a:rPr>
              <a:t>ootmoedigheid</a:t>
            </a: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 err="1">
                <a:solidFill>
                  <a:srgbClr val="FFFF00"/>
                </a:solidFill>
              </a:rPr>
              <a:t>achte</a:t>
            </a:r>
            <a:r>
              <a:rPr lang="nl-NL" dirty="0">
                <a:solidFill>
                  <a:srgbClr val="FFFF00"/>
                </a:solidFill>
              </a:rPr>
              <a:t> de een </a:t>
            </a:r>
            <a:r>
              <a:rPr lang="nl-NL" dirty="0">
                <a:solidFill>
                  <a:srgbClr val="FF0000"/>
                </a:solidFill>
              </a:rPr>
              <a:t>den ander uitnemender dan </a:t>
            </a:r>
            <a:r>
              <a:rPr lang="nl-NL" dirty="0" err="1">
                <a:solidFill>
                  <a:srgbClr val="FF0000"/>
                </a:solidFill>
              </a:rPr>
              <a:t>zichzelven</a:t>
            </a:r>
            <a:r>
              <a:rPr lang="nl-NL" dirty="0">
                <a:solidFill>
                  <a:srgbClr val="FFFF00"/>
                </a:solidFill>
              </a:rPr>
              <a:t>. </a:t>
            </a:r>
            <a:r>
              <a:rPr lang="nl-NL" dirty="0" smtClean="0">
                <a:solidFill>
                  <a:srgbClr val="FFFF00"/>
                </a:solidFill>
              </a:rPr>
              <a:t>Een </a:t>
            </a:r>
            <a:r>
              <a:rPr lang="nl-NL" dirty="0">
                <a:solidFill>
                  <a:srgbClr val="FFFF00"/>
                </a:solidFill>
              </a:rPr>
              <a:t>iegelijk zie </a:t>
            </a:r>
            <a:r>
              <a:rPr lang="nl-NL" dirty="0">
                <a:solidFill>
                  <a:srgbClr val="FF0000"/>
                </a:solidFill>
              </a:rPr>
              <a:t>niet op het zijne</a:t>
            </a:r>
            <a:r>
              <a:rPr lang="nl-NL" dirty="0">
                <a:solidFill>
                  <a:srgbClr val="FFFF00"/>
                </a:solidFill>
              </a:rPr>
              <a:t>, maar een iegelijk </a:t>
            </a:r>
            <a:r>
              <a:rPr lang="nl-NL" i="1" dirty="0">
                <a:solidFill>
                  <a:srgbClr val="FFFF00"/>
                </a:solidFill>
              </a:rPr>
              <a:t>zie </a:t>
            </a:r>
            <a:r>
              <a:rPr lang="nl-NL" dirty="0">
                <a:solidFill>
                  <a:srgbClr val="FFFF00"/>
                </a:solidFill>
              </a:rPr>
              <a:t>ook op hetgeen </a:t>
            </a:r>
            <a:r>
              <a:rPr lang="nl-NL" dirty="0">
                <a:solidFill>
                  <a:srgbClr val="FF0000"/>
                </a:solidFill>
              </a:rPr>
              <a:t>der anderen is</a:t>
            </a:r>
            <a:r>
              <a:rPr lang="nl-NL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68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 in de Evangeliën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1. Zuurdesem </a:t>
            </a:r>
            <a:r>
              <a:rPr lang="nl-NL" dirty="0">
                <a:solidFill>
                  <a:srgbClr val="FFFF00"/>
                </a:solidFill>
              </a:rPr>
              <a:t>der </a:t>
            </a:r>
            <a:r>
              <a:rPr lang="nl-NL" dirty="0" smtClean="0">
                <a:solidFill>
                  <a:srgbClr val="FFFF00"/>
                </a:solidFill>
              </a:rPr>
              <a:t>Farizeeën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Mattheüs 16:6, 11, 12; Markus 8:15; Lukas 12:1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7724" y="3927131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Mattheüs 16:6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En </a:t>
            </a:r>
            <a:r>
              <a:rPr lang="nl-NL" dirty="0">
                <a:solidFill>
                  <a:srgbClr val="FFFF00"/>
                </a:solidFill>
              </a:rPr>
              <a:t>Jezus </a:t>
            </a:r>
            <a:r>
              <a:rPr lang="nl-NL" dirty="0" err="1">
                <a:solidFill>
                  <a:srgbClr val="FFFF00"/>
                </a:solidFill>
              </a:rPr>
              <a:t>zeide</a:t>
            </a:r>
            <a:r>
              <a:rPr lang="nl-NL" dirty="0">
                <a:solidFill>
                  <a:srgbClr val="FFFF00"/>
                </a:solidFill>
              </a:rPr>
              <a:t> tot hen: Ziet toe, en wacht u van den zuurdesem der </a:t>
            </a:r>
            <a:r>
              <a:rPr lang="nl-NL" dirty="0" smtClean="0">
                <a:solidFill>
                  <a:srgbClr val="FFFF00"/>
                </a:solidFill>
              </a:rPr>
              <a:t>Farizeeën </a:t>
            </a:r>
            <a:r>
              <a:rPr lang="nl-NL" dirty="0">
                <a:solidFill>
                  <a:srgbClr val="FFFF00"/>
                </a:solidFill>
              </a:rPr>
              <a:t>en </a:t>
            </a:r>
            <a:r>
              <a:rPr lang="nl-NL" dirty="0" smtClean="0">
                <a:solidFill>
                  <a:srgbClr val="FFFF00"/>
                </a:solidFill>
              </a:rPr>
              <a:t>Sadduceeën</a:t>
            </a:r>
            <a:r>
              <a:rPr lang="nl-NL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17724" y="5291684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Mattheüs 16:12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Toen verstonden zij, dat Hij niet gezegd had, dat zij zich wachten zouden van den zuurdesem des </a:t>
            </a:r>
            <a:r>
              <a:rPr lang="nl-NL" dirty="0" err="1">
                <a:solidFill>
                  <a:srgbClr val="FFFF00"/>
                </a:solidFill>
              </a:rPr>
              <a:t>broods</a:t>
            </a:r>
            <a:r>
              <a:rPr lang="nl-NL" dirty="0">
                <a:solidFill>
                  <a:srgbClr val="FFFF00"/>
                </a:solidFill>
              </a:rPr>
              <a:t>, maar van </a:t>
            </a:r>
            <a:r>
              <a:rPr lang="nl-NL" dirty="0">
                <a:solidFill>
                  <a:srgbClr val="FF0000"/>
                </a:solidFill>
              </a:rPr>
              <a:t>de leer der </a:t>
            </a:r>
            <a:r>
              <a:rPr lang="nl-NL" dirty="0" smtClean="0">
                <a:solidFill>
                  <a:srgbClr val="FF0000"/>
                </a:solidFill>
              </a:rPr>
              <a:t>Farizeeën</a:t>
            </a:r>
            <a:r>
              <a:rPr lang="nl-NL" dirty="0" smtClean="0">
                <a:solidFill>
                  <a:srgbClr val="FFFF00"/>
                </a:solidFill>
              </a:rPr>
              <a:t> </a:t>
            </a:r>
            <a:r>
              <a:rPr lang="nl-NL" dirty="0">
                <a:solidFill>
                  <a:srgbClr val="FFFF00"/>
                </a:solidFill>
              </a:rPr>
              <a:t>en </a:t>
            </a:r>
            <a:r>
              <a:rPr lang="nl-NL" dirty="0" smtClean="0">
                <a:solidFill>
                  <a:srgbClr val="FFFF00"/>
                </a:solidFill>
              </a:rPr>
              <a:t>Sadduceeën</a:t>
            </a:r>
            <a:r>
              <a:rPr lang="nl-NL" dirty="0">
                <a:solidFill>
                  <a:srgbClr val="FFFF00"/>
                </a:solidFill>
              </a:rPr>
              <a:t>.</a:t>
            </a:r>
          </a:p>
          <a:p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 in de Evangeliën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1. Zuurdesem </a:t>
            </a:r>
            <a:r>
              <a:rPr lang="nl-NL" dirty="0">
                <a:solidFill>
                  <a:srgbClr val="FFFF00"/>
                </a:solidFill>
              </a:rPr>
              <a:t>der </a:t>
            </a:r>
            <a:r>
              <a:rPr lang="nl-NL" dirty="0" smtClean="0">
                <a:solidFill>
                  <a:srgbClr val="FFFF00"/>
                </a:solidFill>
              </a:rPr>
              <a:t>Farizeeën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Mattheüs 16:6, 11, 12; Markus 8:15; Lukas 12:1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7724" y="3927131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Uitwendigheid belangrijker </a:t>
            </a:r>
            <a:r>
              <a:rPr lang="nl-NL" dirty="0">
                <a:solidFill>
                  <a:srgbClr val="FFFF00"/>
                </a:solidFill>
              </a:rPr>
              <a:t>dan </a:t>
            </a:r>
            <a:r>
              <a:rPr lang="nl-NL" dirty="0" err="1">
                <a:solidFill>
                  <a:srgbClr val="FFFF00"/>
                </a:solidFill>
              </a:rPr>
              <a:t>inwendigheid</a:t>
            </a:r>
            <a:r>
              <a:rPr lang="nl-NL" dirty="0">
                <a:solidFill>
                  <a:srgbClr val="FFFF00"/>
                </a:solidFill>
              </a:rPr>
              <a:t>. </a:t>
            </a:r>
            <a:r>
              <a:rPr lang="nl-NL" dirty="0" err="1">
                <a:solidFill>
                  <a:srgbClr val="FFFF00"/>
                </a:solidFill>
              </a:rPr>
              <a:t>Wetticisme</a:t>
            </a:r>
            <a:r>
              <a:rPr lang="nl-NL" dirty="0">
                <a:solidFill>
                  <a:srgbClr val="FFFF00"/>
                </a:solidFill>
              </a:rPr>
              <a:t>. 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Huichelarij.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43466" y="5278036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Bijvoorbeeld: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Mattheüs 15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Mattheüs 23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 in de Evangeliën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2. Zuurdesem </a:t>
            </a:r>
            <a:r>
              <a:rPr lang="nl-NL" dirty="0">
                <a:solidFill>
                  <a:srgbClr val="FFFF00"/>
                </a:solidFill>
              </a:rPr>
              <a:t>der </a:t>
            </a:r>
            <a:r>
              <a:rPr lang="nl-NL" dirty="0" smtClean="0">
                <a:solidFill>
                  <a:srgbClr val="FFFF00"/>
                </a:solidFill>
              </a:rPr>
              <a:t>Sadduceeën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Mattheüs 16:6, 11, </a:t>
            </a:r>
            <a:r>
              <a:rPr lang="nl-NL" dirty="0" smtClean="0">
                <a:solidFill>
                  <a:srgbClr val="FFFF00"/>
                </a:solidFill>
              </a:rPr>
              <a:t>12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7724" y="3927131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Valse leer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24620" y="4653135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Bijvoorbeeld: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Mattheüs 22:23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Markus 12:18</a:t>
            </a:r>
            <a:r>
              <a:rPr lang="nl-NL" dirty="0">
                <a:solidFill>
                  <a:srgbClr val="FFFF00"/>
                </a:solidFill>
              </a:rPr>
              <a:t/>
            </a:r>
            <a:br>
              <a:rPr lang="nl-NL" dirty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Handelingen </a:t>
            </a:r>
            <a:r>
              <a:rPr lang="nl-NL" dirty="0">
                <a:solidFill>
                  <a:srgbClr val="FFFF00"/>
                </a:solidFill>
              </a:rPr>
              <a:t>23:8</a:t>
            </a:r>
          </a:p>
        </p:txBody>
      </p:sp>
    </p:spTree>
    <p:extLst>
      <p:ext uri="{BB962C8B-B14F-4D97-AF65-F5344CB8AC3E}">
        <p14:creationId xmlns:p14="http://schemas.microsoft.com/office/powerpoint/2010/main" val="82725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 in de Evangeliën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3. Zuurdesem </a:t>
            </a:r>
            <a:r>
              <a:rPr lang="nl-NL" dirty="0">
                <a:solidFill>
                  <a:srgbClr val="FFFF00"/>
                </a:solidFill>
              </a:rPr>
              <a:t>van </a:t>
            </a:r>
            <a:r>
              <a:rPr lang="nl-NL" dirty="0" err="1" smtClean="0">
                <a:solidFill>
                  <a:srgbClr val="FFFF00"/>
                </a:solidFill>
              </a:rPr>
              <a:t>Herodes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Markus </a:t>
            </a:r>
            <a:r>
              <a:rPr lang="nl-NL" dirty="0" smtClean="0">
                <a:solidFill>
                  <a:srgbClr val="FFFF00"/>
                </a:solidFill>
              </a:rPr>
              <a:t>8:15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7724" y="3927131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En Hij gebood hun, zeggende: Ziet toe, wacht u voor de zuurdesem der Farizeeën en de zuurdesem van </a:t>
            </a:r>
            <a:r>
              <a:rPr lang="nl-NL" dirty="0" err="1">
                <a:solidFill>
                  <a:srgbClr val="FFFF00"/>
                </a:solidFill>
              </a:rPr>
              <a:t>Herodes</a:t>
            </a:r>
            <a:r>
              <a:rPr lang="nl-NL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49575" y="5279860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Uitwendige godsdienst gecombineerd met wereldse macht.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12:8, 15 - 20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80104" y="386104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FF00"/>
                </a:solidFill>
              </a:rPr>
              <a:t>2</a:t>
            </a:r>
            <a:r>
              <a:rPr lang="nl-NL" sz="2400" dirty="0" smtClean="0">
                <a:solidFill>
                  <a:srgbClr val="FFFF00"/>
                </a:solidFill>
              </a:rPr>
              <a:t>. De praktische reden: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80104" y="443711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12:30 - 39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80373" y="4993071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3. Een geestelijke toepassing, en typologische uitleg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Zuurdesem in de Evangeliën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4. Zuurdesem in drie maten meel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Mattheüs </a:t>
            </a:r>
            <a:r>
              <a:rPr lang="nl-NL" dirty="0" smtClean="0">
                <a:solidFill>
                  <a:srgbClr val="FFFF00"/>
                </a:solidFill>
              </a:rPr>
              <a:t>13:33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Lukas 13:21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Ongezuurd = ‘zonder zonde’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Hebreeën </a:t>
            </a:r>
            <a:r>
              <a:rPr lang="nl-NL" dirty="0" smtClean="0">
                <a:solidFill>
                  <a:srgbClr val="FFFF00"/>
                </a:solidFill>
              </a:rPr>
              <a:t>4:15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Want wij hebben geen hogepriester, die niet kan medelijden hebben met onze zwakheden, maar Die in alle dingen, gelijk als wij, is verzocht geweest, </a:t>
            </a:r>
            <a:r>
              <a:rPr lang="nl-NL" i="1" dirty="0">
                <a:solidFill>
                  <a:srgbClr val="FFFF00"/>
                </a:solidFill>
              </a:rPr>
              <a:t>doch </a:t>
            </a:r>
            <a:r>
              <a:rPr lang="nl-NL" b="1" dirty="0">
                <a:solidFill>
                  <a:srgbClr val="FF0000"/>
                </a:solidFill>
              </a:rPr>
              <a:t>zonder zonde</a:t>
            </a:r>
            <a:r>
              <a:rPr lang="nl-NL" dirty="0" smtClean="0">
                <a:solidFill>
                  <a:srgbClr val="FFFF00"/>
                </a:solidFill>
              </a:rPr>
              <a:t>.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Ongezuurd = ‘zonder zonde’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Hebreeën 7:26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Want zodanig een Hogepriester betaamde ons, heilig, onnozel, onbesmet, afgescheiden van de zondaren, en hoger dan de hemelen geworden;</a:t>
            </a:r>
          </a:p>
        </p:txBody>
      </p:sp>
    </p:spTree>
    <p:extLst>
      <p:ext uri="{BB962C8B-B14F-4D97-AF65-F5344CB8AC3E}">
        <p14:creationId xmlns:p14="http://schemas.microsoft.com/office/powerpoint/2010/main" val="1284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Ongezuurd = ‘zonder zonde’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5751" y="2938622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>
                <a:solidFill>
                  <a:srgbClr val="FFFF00"/>
                </a:solidFill>
              </a:rPr>
              <a:t>1 Petrus 1:19</a:t>
            </a:r>
            <a:r>
              <a:rPr lang="nl-NL" dirty="0" smtClean="0">
                <a:solidFill>
                  <a:srgbClr val="FFFF00"/>
                </a:solidFill>
              </a:rPr>
              <a:t/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>
                <a:solidFill>
                  <a:srgbClr val="FFFF00"/>
                </a:solidFill>
              </a:rPr>
              <a:t>Maar door het dierbaar bloed van Christus, als van een </a:t>
            </a:r>
            <a:r>
              <a:rPr lang="nl-NL" dirty="0" err="1">
                <a:solidFill>
                  <a:srgbClr val="FFFF00"/>
                </a:solidFill>
              </a:rPr>
              <a:t>onbestraffelijk</a:t>
            </a:r>
            <a:r>
              <a:rPr lang="nl-NL" dirty="0">
                <a:solidFill>
                  <a:srgbClr val="FFFF00"/>
                </a:solidFill>
              </a:rPr>
              <a:t> en onbevlekt Lam</a:t>
            </a:r>
            <a:r>
              <a:rPr lang="nl-NL" dirty="0" smtClean="0">
                <a:solidFill>
                  <a:srgbClr val="FFFF00"/>
                </a:solidFill>
              </a:rPr>
              <a:t>;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Het eten van de ongezuurde broden: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Zijn werk in ons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99789" y="3284984"/>
            <a:ext cx="7848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b="1" dirty="0" smtClean="0">
                <a:solidFill>
                  <a:srgbClr val="FFFF00"/>
                </a:solidFill>
              </a:rPr>
              <a:t>Filippenzen 2:12-13</a:t>
            </a:r>
            <a:br>
              <a:rPr lang="nl-NL" b="1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Alzo </a:t>
            </a:r>
            <a:r>
              <a:rPr lang="nl-NL" dirty="0">
                <a:solidFill>
                  <a:srgbClr val="FFFF00"/>
                </a:solidFill>
              </a:rPr>
              <a:t>dan, mijn geliefden, gelijk gij te allen tijd gehoorzaam geweest zijt, niet als in mijn tegenwoordigheid alleen, maar veelmeer nu in mijn afwezen, werkt uws zelfs zaligheid met vreze en beven:  </a:t>
            </a:r>
            <a:r>
              <a:rPr lang="nl-NL" dirty="0" smtClean="0">
                <a:solidFill>
                  <a:srgbClr val="FFFF00"/>
                </a:solidFill>
              </a:rPr>
              <a:t> </a:t>
            </a:r>
            <a:r>
              <a:rPr lang="nl-NL" dirty="0">
                <a:solidFill>
                  <a:srgbClr val="FFFF00"/>
                </a:solidFill>
              </a:rPr>
              <a:t>Want het is God, Die in u werkt beide het willen en het werken, naar </a:t>
            </a:r>
            <a:r>
              <a:rPr lang="nl-NL" i="1" dirty="0">
                <a:solidFill>
                  <a:srgbClr val="FFFF00"/>
                </a:solidFill>
              </a:rPr>
              <a:t>Zijn </a:t>
            </a:r>
            <a:r>
              <a:rPr lang="nl-NL" dirty="0">
                <a:solidFill>
                  <a:srgbClr val="FFFF00"/>
                </a:solidFill>
              </a:rPr>
              <a:t>welbehagen. </a:t>
            </a:r>
          </a:p>
        </p:txBody>
      </p:sp>
    </p:spTree>
    <p:extLst>
      <p:ext uri="{BB962C8B-B14F-4D97-AF65-F5344CB8AC3E}">
        <p14:creationId xmlns:p14="http://schemas.microsoft.com/office/powerpoint/2010/main" val="231769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Het eten van de ongezuurde broden: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Zijn werk in ons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60648" y="328498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Het spijsoffer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Leviticus 2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60648" y="4325000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Zonder zuurdesem</a:t>
            </a:r>
            <a:br>
              <a:rPr lang="nl-NL" dirty="0" smtClean="0">
                <a:solidFill>
                  <a:srgbClr val="FFFF00"/>
                </a:solidFill>
              </a:rPr>
            </a:br>
            <a:r>
              <a:rPr lang="nl-NL" dirty="0" smtClean="0">
                <a:solidFill>
                  <a:srgbClr val="FFFF00"/>
                </a:solidFill>
              </a:rPr>
              <a:t>Leviticus 2:4, 5, 11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2472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Handelingen 2:25 - 36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60648" y="328498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 smtClean="0">
                <a:solidFill>
                  <a:srgbClr val="FFFF00"/>
                </a:solidFill>
              </a:rPr>
              <a:t>“Zijn ziel in de hel niet verlaten, noch Zijn vlees verderving gezien”</a:t>
            </a:r>
            <a:endParaRPr lang="nl-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7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29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12:8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zij zullen het vlees eten in </a:t>
            </a:r>
            <a:r>
              <a:rPr lang="nl-NL" sz="2400" dirty="0" err="1">
                <a:solidFill>
                  <a:srgbClr val="FFFF00"/>
                </a:solidFill>
              </a:rPr>
              <a:t>denzelfden</a:t>
            </a:r>
            <a:r>
              <a:rPr lang="nl-NL" sz="2400" dirty="0">
                <a:solidFill>
                  <a:srgbClr val="FFFF00"/>
                </a:solidFill>
              </a:rPr>
              <a:t> nacht, aan het vuur gebraden, met ongezuurde broden; zij zullen het met bittere saus eten</a:t>
            </a:r>
            <a:r>
              <a:rPr lang="nl-NL" sz="2400" dirty="0" smtClean="0">
                <a:solidFill>
                  <a:srgbClr val="FFFF00"/>
                </a:solidFill>
              </a:rPr>
              <a:t>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0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12:15 - 20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Zeven </a:t>
            </a:r>
            <a:r>
              <a:rPr lang="nl-NL" sz="2400" dirty="0">
                <a:solidFill>
                  <a:srgbClr val="FFFF00"/>
                </a:solidFill>
              </a:rPr>
              <a:t>dagen zult gijlieden ongezuurde broden eten; maar aan den eersten dag zult gij het zuurdeeg wegdoen uit uw huizen; want wie het gedesemde eet, van den eersten dag af tot op den zevenden dag, </a:t>
            </a:r>
            <a:r>
              <a:rPr lang="nl-NL" sz="2400" dirty="0" err="1">
                <a:solidFill>
                  <a:srgbClr val="FFFF00"/>
                </a:solidFill>
              </a:rPr>
              <a:t>diezelve</a:t>
            </a:r>
            <a:r>
              <a:rPr lang="nl-NL" sz="2400" dirty="0">
                <a:solidFill>
                  <a:srgbClr val="FFFF00"/>
                </a:solidFill>
              </a:rPr>
              <a:t> ziel zal uitgeroeid worden uit </a:t>
            </a:r>
            <a:r>
              <a:rPr lang="nl-NL" sz="2400" dirty="0" err="1">
                <a:solidFill>
                  <a:srgbClr val="FFFF00"/>
                </a:solidFill>
              </a:rPr>
              <a:t>Israel</a:t>
            </a:r>
            <a:r>
              <a:rPr lang="nl-NL" sz="2400" dirty="0">
                <a:solidFill>
                  <a:srgbClr val="FFFF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7390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12:15 - 20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op den eersten dag zal er een heilige verzameling zijn; ook zult gij een heilige verzameling hebben op den zevenden dag; er zal geen werk op </a:t>
            </a:r>
            <a:r>
              <a:rPr lang="nl-NL" sz="2400" dirty="0" err="1">
                <a:solidFill>
                  <a:srgbClr val="FFFF00"/>
                </a:solidFill>
              </a:rPr>
              <a:t>denzelven</a:t>
            </a:r>
            <a:r>
              <a:rPr lang="nl-NL" sz="2400" dirty="0">
                <a:solidFill>
                  <a:srgbClr val="FFFF00"/>
                </a:solidFill>
              </a:rPr>
              <a:t> gedaan worden; maar wat van iedere ziel gegeten zal worden, </a:t>
            </a:r>
            <a:r>
              <a:rPr lang="nl-NL" sz="2400" dirty="0" err="1">
                <a:solidFill>
                  <a:srgbClr val="FFFF00"/>
                </a:solidFill>
              </a:rPr>
              <a:t>datzelve</a:t>
            </a:r>
            <a:r>
              <a:rPr lang="nl-NL" sz="2400" dirty="0">
                <a:solidFill>
                  <a:srgbClr val="FFFF00"/>
                </a:solidFill>
              </a:rPr>
              <a:t> alleen mag van </a:t>
            </a:r>
            <a:r>
              <a:rPr lang="nl-NL" sz="2400" dirty="0" err="1">
                <a:solidFill>
                  <a:srgbClr val="FFFF00"/>
                </a:solidFill>
              </a:rPr>
              <a:t>ulieden</a:t>
            </a:r>
            <a:r>
              <a:rPr lang="nl-NL" sz="2400" dirty="0">
                <a:solidFill>
                  <a:srgbClr val="FFFF00"/>
                </a:solidFill>
              </a:rPr>
              <a:t> toegemaakt </a:t>
            </a:r>
            <a:r>
              <a:rPr lang="nl-NL" sz="2400" dirty="0" smtClean="0">
                <a:solidFill>
                  <a:srgbClr val="FFFF00"/>
                </a:solidFill>
              </a:rPr>
              <a:t>worden.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12:15 - 20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Zo onderhoudt dan de ongezuurde broden, dewijl Ik even aan </a:t>
            </a:r>
            <a:r>
              <a:rPr lang="nl-NL" sz="2400" dirty="0" err="1" smtClean="0">
                <a:solidFill>
                  <a:srgbClr val="FFFF00"/>
                </a:solidFill>
              </a:rPr>
              <a:t>denzelfden</a:t>
            </a:r>
            <a:r>
              <a:rPr lang="nl-NL" sz="2400" dirty="0" smtClean="0">
                <a:solidFill>
                  <a:srgbClr val="FFFF00"/>
                </a:solidFill>
              </a:rPr>
              <a:t> dag </a:t>
            </a:r>
            <a:r>
              <a:rPr lang="nl-NL" sz="2400" dirty="0" err="1" smtClean="0">
                <a:solidFill>
                  <a:srgbClr val="FFFF00"/>
                </a:solidFill>
              </a:rPr>
              <a:t>ulieder</a:t>
            </a:r>
            <a:r>
              <a:rPr lang="nl-NL" sz="2400" dirty="0" smtClean="0">
                <a:solidFill>
                  <a:srgbClr val="FFFF00"/>
                </a:solidFill>
              </a:rPr>
              <a:t> heiren uit Egypteland geleid zal hebben; daarom zult gij dezen dag houden, onder uw geslachten, tot een eeuwige inzetting. In de eerste </a:t>
            </a:r>
            <a:r>
              <a:rPr lang="nl-NL" sz="2400" i="1" dirty="0" smtClean="0">
                <a:solidFill>
                  <a:srgbClr val="FFFF00"/>
                </a:solidFill>
              </a:rPr>
              <a:t>maand</a:t>
            </a:r>
            <a:r>
              <a:rPr lang="nl-NL" sz="2400" dirty="0" smtClean="0">
                <a:solidFill>
                  <a:srgbClr val="FFFF00"/>
                </a:solidFill>
              </a:rPr>
              <a:t>, aan den veertienden dag der maand, in den avond, zult gij ongezuurde broden eten, tot den een en twintigsten dag der maand, in den avond.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1. De instelling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12:15 - 20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Dat </a:t>
            </a:r>
            <a:r>
              <a:rPr lang="nl-NL" sz="2400" dirty="0">
                <a:solidFill>
                  <a:srgbClr val="FFFF00"/>
                </a:solidFill>
              </a:rPr>
              <a:t>er zeven dagen lang geen zuurdesem in uw huizen gevonden worde, want al wie het gedesemde eten zal, dezelve ziel zal uit de vergadering van </a:t>
            </a:r>
            <a:r>
              <a:rPr lang="nl-NL" sz="2400" dirty="0" smtClean="0">
                <a:solidFill>
                  <a:srgbClr val="FFFF00"/>
                </a:solidFill>
              </a:rPr>
              <a:t>Israël </a:t>
            </a:r>
            <a:r>
              <a:rPr lang="nl-NL" sz="2400" dirty="0">
                <a:solidFill>
                  <a:srgbClr val="FFFF00"/>
                </a:solidFill>
              </a:rPr>
              <a:t>uitgeroeid worden, hij zij een vreemdeling of een ingeborene des </a:t>
            </a:r>
            <a:r>
              <a:rPr lang="nl-NL" sz="2400" dirty="0" err="1">
                <a:solidFill>
                  <a:srgbClr val="FFFF00"/>
                </a:solidFill>
              </a:rPr>
              <a:t>lands</a:t>
            </a:r>
            <a:r>
              <a:rPr lang="nl-NL" sz="2400" dirty="0">
                <a:solidFill>
                  <a:srgbClr val="FFFF00"/>
                </a:solidFill>
              </a:rPr>
              <a:t>. </a:t>
            </a:r>
            <a:r>
              <a:rPr lang="nl-NL" sz="2400" dirty="0" smtClean="0">
                <a:solidFill>
                  <a:srgbClr val="FFFF00"/>
                </a:solidFill>
              </a:rPr>
              <a:t>Gij </a:t>
            </a:r>
            <a:r>
              <a:rPr lang="nl-NL" sz="2400" dirty="0">
                <a:solidFill>
                  <a:srgbClr val="FFFF00"/>
                </a:solidFill>
              </a:rPr>
              <a:t>zult niets eten, dat gedesemd is; in al uw woningen zult gij ongezuurde broden eten. </a:t>
            </a:r>
          </a:p>
        </p:txBody>
      </p:sp>
    </p:spTree>
    <p:extLst>
      <p:ext uri="{BB962C8B-B14F-4D97-AF65-F5344CB8AC3E}">
        <p14:creationId xmlns:p14="http://schemas.microsoft.com/office/powerpoint/2010/main" val="24077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Feest van de ongezuurde broden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t0.gstatic.com/images?q=tbn:ANd9GcRcFRRHHJsUrh6mMzcsYyeVJcmpzRRMNhlfZuqFnWzOyr8riz3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5912"/>
            <a:ext cx="1905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27584" y="270892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2. De praktische reden ervan:</a:t>
            </a:r>
            <a:endParaRPr lang="nl-NL" sz="24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80104" y="3290412"/>
            <a:ext cx="7652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Exodus 12: 30 - 39</a:t>
            </a:r>
            <a:br>
              <a:rPr lang="nl-NL" sz="2400" dirty="0" smtClean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En </a:t>
            </a:r>
            <a:r>
              <a:rPr lang="nl-NL" sz="2400" dirty="0">
                <a:solidFill>
                  <a:srgbClr val="FFFF00"/>
                </a:solidFill>
              </a:rPr>
              <a:t>Farao stond op bij nacht, hij en al zijn knechten, en al de </a:t>
            </a:r>
            <a:r>
              <a:rPr lang="nl-NL" sz="2400" dirty="0" err="1">
                <a:solidFill>
                  <a:srgbClr val="FFFF00"/>
                </a:solidFill>
              </a:rPr>
              <a:t>Egyptenaars</a:t>
            </a:r>
            <a:r>
              <a:rPr lang="nl-NL" sz="2400" dirty="0">
                <a:solidFill>
                  <a:srgbClr val="FFFF00"/>
                </a:solidFill>
              </a:rPr>
              <a:t>; en er was een groot geschrei in Egypte; want er was geen huis, waarin niet een dode was.  </a:t>
            </a:r>
            <a:r>
              <a:rPr lang="nl-NL" sz="2400" dirty="0" smtClean="0">
                <a:solidFill>
                  <a:srgbClr val="FFFF00"/>
                </a:solidFill>
              </a:rPr>
              <a:t>Toen </a:t>
            </a:r>
            <a:r>
              <a:rPr lang="nl-NL" sz="2400" dirty="0">
                <a:solidFill>
                  <a:srgbClr val="FFFF00"/>
                </a:solidFill>
              </a:rPr>
              <a:t>riep hij Mozes en Aaron in den nacht, en </a:t>
            </a:r>
            <a:r>
              <a:rPr lang="nl-NL" sz="2400" dirty="0" err="1">
                <a:solidFill>
                  <a:srgbClr val="FFFF00"/>
                </a:solidFill>
              </a:rPr>
              <a:t>zeide</a:t>
            </a:r>
            <a:r>
              <a:rPr lang="nl-NL" sz="2400" dirty="0">
                <a:solidFill>
                  <a:srgbClr val="FFFF00"/>
                </a:solidFill>
              </a:rPr>
              <a:t>: Maakt u op, trekt uit het midden van mijn volk, zo gijlieden als de kinderen van </a:t>
            </a:r>
            <a:r>
              <a:rPr lang="nl-NL" sz="2400" dirty="0" err="1">
                <a:solidFill>
                  <a:srgbClr val="FFFF00"/>
                </a:solidFill>
              </a:rPr>
              <a:t>Israel</a:t>
            </a:r>
            <a:r>
              <a:rPr lang="nl-NL" sz="2400" dirty="0">
                <a:solidFill>
                  <a:srgbClr val="FFFF00"/>
                </a:solidFill>
              </a:rPr>
              <a:t>; en gaat heen, dient den HEERE, gelijk gijlieden gesproken </a:t>
            </a:r>
            <a:r>
              <a:rPr lang="nl-NL" sz="2400" dirty="0" smtClean="0">
                <a:solidFill>
                  <a:srgbClr val="FFFF00"/>
                </a:solidFill>
              </a:rPr>
              <a:t>hebt.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ngepa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592</Words>
  <Application>Microsoft Office PowerPoint</Application>
  <PresentationFormat>Diavoorstelling (4:3)</PresentationFormat>
  <Paragraphs>127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Stroom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98</cp:revision>
  <dcterms:created xsi:type="dcterms:W3CDTF">2011-09-25T11:33:28Z</dcterms:created>
  <dcterms:modified xsi:type="dcterms:W3CDTF">2011-12-06T21:09:48Z</dcterms:modified>
</cp:coreProperties>
</file>